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74" r:id="rId2"/>
    <p:sldId id="282" r:id="rId3"/>
    <p:sldId id="283" r:id="rId4"/>
    <p:sldId id="284" r:id="rId5"/>
    <p:sldId id="275" r:id="rId6"/>
    <p:sldId id="276" r:id="rId7"/>
    <p:sldId id="278" r:id="rId8"/>
    <p:sldId id="281" r:id="rId9"/>
    <p:sldId id="280" r:id="rId10"/>
    <p:sldId id="279" r:id="rId11"/>
    <p:sldId id="287" r:id="rId12"/>
    <p:sldId id="285" r:id="rId13"/>
    <p:sldId id="286" r:id="rId14"/>
    <p:sldId id="288" r:id="rId15"/>
    <p:sldId id="290" r:id="rId16"/>
    <p:sldId id="289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73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Light" panose="020B0306030504020204" pitchFamily="34" charset="0"/>
      <p:regular r:id="rId37"/>
      <p:italic r:id="rId38"/>
    </p:embeddedFont>
    <p:embeddedFont>
      <p:font typeface="Arial Black" panose="020B0A04020102020204" pitchFamily="34" charset="0"/>
      <p:bold r:id="rId39"/>
    </p:embeddedFont>
    <p:embeddedFont>
      <p:font typeface="Open Sans Semibold" panose="020B0706030804020204" pitchFamily="34" charset="0"/>
      <p:bold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2" autoAdjust="0"/>
  </p:normalViewPr>
  <p:slideViewPr>
    <p:cSldViewPr snapToGrid="0" showGuides="1">
      <p:cViewPr varScale="1">
        <p:scale>
          <a:sx n="97" d="100"/>
          <a:sy n="97" d="100"/>
        </p:scale>
        <p:origin x="102" y="6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8" d="100"/>
        <a:sy n="78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181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C8D85-CA96-41E1-8A4D-BAE116B71750}" type="datetimeFigureOut">
              <a:rPr lang="en-GB" smtClean="0"/>
              <a:t>07/04/2017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7FABA-01CC-45B1-A100-295EBCF42A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062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 smtClean="0"/>
              <a:pPr/>
              <a:t>07/04/2017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8AD0BE8-AFFA-4824-91A4-2F20D404C3BE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000" y="2629631"/>
            <a:ext cx="5112000" cy="137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5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4A82F-2D42-4769-A406-FB9B43DD9C7F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5256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rang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091A-C30C-404A-A0DA-0B38C9EA50D7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PyData</a:t>
            </a:r>
            <a:r>
              <a:rPr lang="en-GB" dirty="0"/>
              <a:t>, Amsterdam,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0103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ircl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12189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/>
          </a:p>
        </p:txBody>
      </p:sp>
      <p:sp>
        <p:nvSpPr>
          <p:cNvPr id="28" name="Circle"/>
          <p:cNvSpPr>
            <a:spLocks noChangeAspect="1"/>
          </p:cNvSpPr>
          <p:nvPr userDrawn="1"/>
        </p:nvSpPr>
        <p:spPr>
          <a:xfrm>
            <a:off x="750000" y="2"/>
            <a:ext cx="10692000" cy="6857999"/>
          </a:xfrm>
          <a:custGeom>
            <a:avLst/>
            <a:gdLst>
              <a:gd name="connsiteX0" fmla="*/ 1245407 w 10692000"/>
              <a:gd name="connsiteY0" fmla="*/ 0 h 6857999"/>
              <a:gd name="connsiteX1" fmla="*/ 9446593 w 10692000"/>
              <a:gd name="connsiteY1" fmla="*/ 0 h 6857999"/>
              <a:gd name="connsiteX2" fmla="*/ 9471233 w 10692000"/>
              <a:gd name="connsiteY2" fmla="*/ 28446 h 6857999"/>
              <a:gd name="connsiteX3" fmla="*/ 10692000 w 10692000"/>
              <a:gd name="connsiteY3" fmla="*/ 3428998 h 6857999"/>
              <a:gd name="connsiteX4" fmla="*/ 9471233 w 10692000"/>
              <a:gd name="connsiteY4" fmla="*/ 6829551 h 6857999"/>
              <a:gd name="connsiteX5" fmla="*/ 9446591 w 10692000"/>
              <a:gd name="connsiteY5" fmla="*/ 6857999 h 6857999"/>
              <a:gd name="connsiteX6" fmla="*/ 1245410 w 10692000"/>
              <a:gd name="connsiteY6" fmla="*/ 6857999 h 6857999"/>
              <a:gd name="connsiteX7" fmla="*/ 1220767 w 10692000"/>
              <a:gd name="connsiteY7" fmla="*/ 6829551 h 6857999"/>
              <a:gd name="connsiteX8" fmla="*/ 0 w 10692000"/>
              <a:gd name="connsiteY8" fmla="*/ 3428998 h 6857999"/>
              <a:gd name="connsiteX9" fmla="*/ 1220767 w 10692000"/>
              <a:gd name="connsiteY9" fmla="*/ 2844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92000" h="6857999">
                <a:moveTo>
                  <a:pt x="1245407" y="0"/>
                </a:moveTo>
                <a:lnTo>
                  <a:pt x="9446593" y="0"/>
                </a:lnTo>
                <a:lnTo>
                  <a:pt x="9471233" y="28446"/>
                </a:lnTo>
                <a:cubicBezTo>
                  <a:pt x="10233872" y="952550"/>
                  <a:pt x="10692000" y="2137273"/>
                  <a:pt x="10692000" y="3428998"/>
                </a:cubicBezTo>
                <a:cubicBezTo>
                  <a:pt x="10692000" y="4720723"/>
                  <a:pt x="10233872" y="5905447"/>
                  <a:pt x="9471233" y="6829551"/>
                </a:cubicBezTo>
                <a:lnTo>
                  <a:pt x="9446591" y="6857999"/>
                </a:lnTo>
                <a:lnTo>
                  <a:pt x="1245410" y="6857999"/>
                </a:lnTo>
                <a:lnTo>
                  <a:pt x="1220767" y="6829551"/>
                </a:lnTo>
                <a:cubicBezTo>
                  <a:pt x="458128" y="5905447"/>
                  <a:pt x="0" y="4720723"/>
                  <a:pt x="0" y="3428998"/>
                </a:cubicBezTo>
                <a:cubicBezTo>
                  <a:pt x="0" y="2137273"/>
                  <a:pt x="458128" y="952550"/>
                  <a:pt x="1220767" y="2844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566" y="1156591"/>
            <a:ext cx="10843200" cy="749997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>
          <a:xfrm>
            <a:off x="3341077" y="6984691"/>
            <a:ext cx="864000" cy="410177"/>
          </a:xfrm>
        </p:spPr>
        <p:txBody>
          <a:bodyPr/>
          <a:lstStyle/>
          <a:p>
            <a:fld id="{31E3FED4-625F-4236-99B6-CA82E661CEAC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>
          <a:xfrm>
            <a:off x="4205077" y="6984692"/>
            <a:ext cx="6698149" cy="410176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800" y="428641"/>
            <a:ext cx="2232000" cy="60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28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Background"/>
          <p:cNvGrpSpPr/>
          <p:nvPr userDrawn="1"/>
        </p:nvGrpSpPr>
        <p:grpSpPr>
          <a:xfrm>
            <a:off x="0" y="0"/>
            <a:ext cx="12189600" cy="6858000"/>
            <a:chOff x="0" y="0"/>
            <a:chExt cx="12189600" cy="6858000"/>
          </a:xfrm>
        </p:grpSpPr>
        <p:sp>
          <p:nvSpPr>
            <p:cNvPr id="6" name="Background"/>
            <p:cNvSpPr/>
            <p:nvPr userDrawn="1"/>
          </p:nvSpPr>
          <p:spPr>
            <a:xfrm>
              <a:off x="0" y="0"/>
              <a:ext cx="121896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dirty="0" err="1"/>
            </a:p>
          </p:txBody>
        </p:sp>
        <p:pic>
          <p:nvPicPr>
            <p:cNvPr id="2" name="SYMBOL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217" y="1824360"/>
              <a:ext cx="2923566" cy="3060000"/>
            </a:xfrm>
            <a:prstGeom prst="rect">
              <a:avLst/>
            </a:prstGeom>
          </p:spPr>
        </p:pic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147C2FDA-D821-4EBF-A39A-40720B10FB9C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19138" y="5681663"/>
            <a:ext cx="2576512" cy="551650"/>
          </a:xfrm>
        </p:spPr>
        <p:txBody>
          <a:bodyPr rIns="180000" anchor="b" anchorCtr="0"/>
          <a:lstStyle>
            <a:lvl1pPr>
              <a:spcAft>
                <a:spcPts val="0"/>
              </a:spcAft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6pPr>
            <a:lvl7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7pPr>
            <a:lvl8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8pPr>
            <a:lvl9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9pPr>
          </a:lstStyle>
          <a:p>
            <a:pPr lvl="0"/>
            <a:r>
              <a:rPr lang="en-US" dirty="0"/>
              <a:t>Click to insert name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6269831"/>
            <a:ext cx="2576512" cy="397669"/>
          </a:xfrm>
        </p:spPr>
        <p:txBody>
          <a:bodyPr rIns="180000" anchor="t" anchorCtr="0"/>
          <a:lstStyle>
            <a:lvl1pPr>
              <a:spcAft>
                <a:spcPts val="0"/>
              </a:spcAft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6pPr>
            <a:lvl7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7pPr>
            <a:lvl8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8pPr>
            <a:lvl9pPr marL="0" indent="0">
              <a:spcBef>
                <a:spcPts val="0"/>
              </a:spcBef>
              <a:buFont typeface="Open Sans Semibold" panose="020B0706030804020204" pitchFamily="34" charset="0"/>
              <a:buNone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9pPr>
          </a:lstStyle>
          <a:p>
            <a:pPr lvl="0"/>
            <a:r>
              <a:rPr lang="en-US" dirty="0"/>
              <a:t>Click to insert title</a:t>
            </a:r>
          </a:p>
          <a:p>
            <a:pPr lvl="8"/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5650" y="5680800"/>
            <a:ext cx="4031273" cy="551650"/>
          </a:xfrm>
        </p:spPr>
        <p:txBody>
          <a:bodyPr rIns="180000" bIns="7200" anchor="b" anchorCtr="0"/>
          <a:lstStyle>
            <a:lvl1pPr>
              <a:spcAft>
                <a:spcPts val="0"/>
              </a:spcAft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6pPr>
            <a:lvl7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7pPr>
            <a:lvl8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8pPr>
            <a:lvl9pPr marL="0" indent="0">
              <a:spcBef>
                <a:spcPts val="0"/>
              </a:spcBef>
              <a:buFont typeface="Open Sans Semibold" panose="020B0706030804020204" pitchFamily="34" charset="0"/>
              <a:buNone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9pPr>
          </a:lstStyle>
          <a:p>
            <a:pPr lvl="0"/>
            <a:r>
              <a:rPr lang="en-US" dirty="0"/>
              <a:t>Click to insert email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295650" y="6269831"/>
            <a:ext cx="4031273" cy="399600"/>
          </a:xfrm>
        </p:spPr>
        <p:txBody>
          <a:bodyPr rIns="180000" anchor="t" anchorCtr="0"/>
          <a:lstStyle>
            <a:lvl1pPr>
              <a:spcAft>
                <a:spcPts val="0"/>
              </a:spcAft>
              <a:defRPr sz="1500" baseline="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6pPr>
            <a:lvl7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7pPr>
            <a:lvl8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8pPr>
            <a:lvl9pPr marL="0" indent="0">
              <a:spcBef>
                <a:spcPts val="0"/>
              </a:spcBef>
              <a:buFont typeface="Open Sans Semibold" panose="020B0706030804020204" pitchFamily="34" charset="0"/>
              <a:buNone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9pPr>
          </a:lstStyle>
          <a:p>
            <a:pPr lvl="0"/>
            <a:r>
              <a:rPr lang="en-US" dirty="0"/>
              <a:t>Click to insert mobile</a:t>
            </a:r>
          </a:p>
          <a:p>
            <a:pPr lvl="8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85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ackground"/>
          <p:cNvGrpSpPr/>
          <p:nvPr userDrawn="1"/>
        </p:nvGrpSpPr>
        <p:grpSpPr>
          <a:xfrm>
            <a:off x="0" y="0"/>
            <a:ext cx="12189600" cy="6858000"/>
            <a:chOff x="0" y="0"/>
            <a:chExt cx="12189600" cy="6858000"/>
          </a:xfrm>
        </p:grpSpPr>
        <p:sp>
          <p:nvSpPr>
            <p:cNvPr id="6" name="Background"/>
            <p:cNvSpPr/>
            <p:nvPr userDrawn="1"/>
          </p:nvSpPr>
          <p:spPr>
            <a:xfrm>
              <a:off x="0" y="0"/>
              <a:ext cx="121896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dirty="0" err="1"/>
            </a:p>
          </p:txBody>
        </p:sp>
        <p:pic>
          <p:nvPicPr>
            <p:cNvPr id="13" name="Logo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0001" y="2629631"/>
              <a:ext cx="5111998" cy="1377075"/>
            </a:xfrm>
            <a:prstGeom prst="rect">
              <a:avLst/>
            </a:prstGeom>
          </p:spPr>
        </p:pic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74EA5DA1-FF0C-401B-8D43-08F12FA3D007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19138" y="5681663"/>
            <a:ext cx="2576512" cy="551650"/>
          </a:xfrm>
        </p:spPr>
        <p:txBody>
          <a:bodyPr rIns="180000" anchor="b" anchorCtr="0"/>
          <a:lstStyle>
            <a:lvl1pPr>
              <a:spcAft>
                <a:spcPts val="0"/>
              </a:spcAft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6pPr>
            <a:lvl7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7pPr>
            <a:lvl8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8pPr>
            <a:lvl9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9pPr>
          </a:lstStyle>
          <a:p>
            <a:pPr lvl="0"/>
            <a:r>
              <a:rPr lang="en-US" dirty="0"/>
              <a:t>Click to insert name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8" y="6269831"/>
            <a:ext cx="2576512" cy="397669"/>
          </a:xfrm>
        </p:spPr>
        <p:txBody>
          <a:bodyPr rIns="180000" anchor="t" anchorCtr="0"/>
          <a:lstStyle>
            <a:lvl1pPr>
              <a:spcAft>
                <a:spcPts val="0"/>
              </a:spcAft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6pPr>
            <a:lvl7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7pPr>
            <a:lvl8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8pPr>
            <a:lvl9pPr marL="0" indent="0">
              <a:spcBef>
                <a:spcPts val="0"/>
              </a:spcBef>
              <a:buFont typeface="Open Sans Semibold" panose="020B0706030804020204" pitchFamily="34" charset="0"/>
              <a:buNone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9pPr>
          </a:lstStyle>
          <a:p>
            <a:pPr lvl="0"/>
            <a:r>
              <a:rPr lang="en-US" dirty="0"/>
              <a:t>Click to insert title</a:t>
            </a:r>
          </a:p>
          <a:p>
            <a:pPr lvl="8"/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5650" y="5680800"/>
            <a:ext cx="4031273" cy="551650"/>
          </a:xfrm>
        </p:spPr>
        <p:txBody>
          <a:bodyPr rIns="180000" bIns="7200" anchor="b" anchorCtr="0"/>
          <a:lstStyle>
            <a:lvl1pPr>
              <a:spcAft>
                <a:spcPts val="0"/>
              </a:spcAft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6pPr>
            <a:lvl7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7pPr>
            <a:lvl8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8pPr>
            <a:lvl9pPr marL="0" indent="0">
              <a:spcBef>
                <a:spcPts val="0"/>
              </a:spcBef>
              <a:buFont typeface="Open Sans Semibold" panose="020B0706030804020204" pitchFamily="34" charset="0"/>
              <a:buNone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9pPr>
          </a:lstStyle>
          <a:p>
            <a:pPr lvl="0"/>
            <a:r>
              <a:rPr lang="en-US" dirty="0"/>
              <a:t>Click to insert email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295650" y="6269831"/>
            <a:ext cx="4031273" cy="399600"/>
          </a:xfrm>
        </p:spPr>
        <p:txBody>
          <a:bodyPr rIns="180000" anchor="t" anchorCtr="0"/>
          <a:lstStyle>
            <a:lvl1pPr>
              <a:spcAft>
                <a:spcPts val="0"/>
              </a:spcAft>
              <a:defRPr sz="1500" baseline="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6pPr>
            <a:lvl7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7pPr>
            <a:lvl8pPr marL="0" indent="0">
              <a:spcBef>
                <a:spcPts val="0"/>
              </a:spcBef>
              <a:buFont typeface="Open Sans Semibold" panose="020B0706030804020204" pitchFamily="34" charset="0"/>
              <a:buChar char="​"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8pPr>
            <a:lvl9pPr marL="0" indent="0">
              <a:spcBef>
                <a:spcPts val="0"/>
              </a:spcBef>
              <a:buFont typeface="Open Sans Semibold" panose="020B0706030804020204" pitchFamily="34" charset="0"/>
              <a:buNone/>
              <a:defRPr sz="150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9pPr>
          </a:lstStyle>
          <a:p>
            <a:pPr lvl="0"/>
            <a:r>
              <a:rPr lang="en-US" dirty="0"/>
              <a:t>Click to insert mobile</a:t>
            </a:r>
          </a:p>
          <a:p>
            <a:pPr lvl="8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835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 userDrawn="1"/>
        </p:nvSpPr>
        <p:spPr>
          <a:xfrm>
            <a:off x="719139" y="365125"/>
            <a:ext cx="10748961" cy="61458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guide – delete</a:t>
            </a:r>
            <a:r>
              <a:rPr lang="en-GB" sz="32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before use</a:t>
            </a:r>
            <a:endParaRPr lang="en-GB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utoShape 4"/>
          <p:cNvSpPr>
            <a:spLocks/>
          </p:cNvSpPr>
          <p:nvPr userDrawn="1"/>
        </p:nvSpPr>
        <p:spPr bwMode="gray">
          <a:xfrm>
            <a:off x="7596842" y="3538594"/>
            <a:ext cx="2160000" cy="113877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Font typeface="+mj-lt"/>
              <a:buNone/>
              <a:defRPr/>
            </a:pPr>
            <a:r>
              <a:rPr lang="en-GB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Guides</a:t>
            </a:r>
          </a:p>
          <a:p>
            <a:pPr eaLnBrk="1" fontAlgn="auto" hangingPunct="1">
              <a:spcBef>
                <a:spcPts val="0"/>
              </a:spcBef>
              <a:spcAft>
                <a:spcPts val="240"/>
              </a:spcAft>
              <a:buFont typeface="+mj-lt"/>
              <a:buNone/>
              <a:defRPr/>
            </a:pPr>
            <a:r>
              <a:rPr lang="en-GB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view drawing guides</a:t>
            </a:r>
          </a:p>
          <a:p>
            <a:pPr eaLnBrk="1" fontAlgn="auto" hangingPunct="1">
              <a:spcBef>
                <a:spcPts val="0"/>
              </a:spcBef>
              <a:spcAft>
                <a:spcPts val="240"/>
              </a:spcAft>
              <a:buFont typeface="+mj-lt"/>
              <a:buNone/>
              <a:defRPr/>
            </a:pPr>
            <a:r>
              <a:rPr lang="en-GB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GB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Click the </a:t>
            </a:r>
            <a:r>
              <a:rPr lang="en-GB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en-GB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tab, set </a:t>
            </a:r>
            <a:br>
              <a:rPr lang="en-GB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tick mark next to </a:t>
            </a:r>
            <a:r>
              <a:rPr lang="en-GB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Guides</a:t>
            </a:r>
          </a:p>
          <a:p>
            <a:pPr eaLnBrk="1" fontAlgn="auto" hangingPunct="1">
              <a:spcBef>
                <a:spcPts val="0"/>
              </a:spcBef>
              <a:spcAft>
                <a:spcPts val="240"/>
              </a:spcAft>
              <a:buFont typeface="+mj-lt"/>
              <a:buNone/>
              <a:defRPr/>
            </a:pPr>
            <a:endParaRPr lang="en-GB" sz="90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240"/>
              </a:spcAft>
              <a:buFont typeface="+mj-lt"/>
              <a:buNone/>
              <a:defRPr/>
            </a:pPr>
            <a:r>
              <a:rPr lang="en-GB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Hint: Alt + F9 </a:t>
            </a:r>
            <a:r>
              <a:rPr lang="en-GB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quick </a:t>
            </a:r>
            <a:br>
              <a:rPr lang="en-GB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viewing of guides</a:t>
            </a:r>
          </a:p>
        </p:txBody>
      </p:sp>
      <p:sp>
        <p:nvSpPr>
          <p:cNvPr id="15" name="Text Box 48"/>
          <p:cNvSpPr txBox="1">
            <a:spLocks noChangeArrowheads="1"/>
          </p:cNvSpPr>
          <p:nvPr userDrawn="1"/>
        </p:nvSpPr>
        <p:spPr bwMode="auto">
          <a:xfrm>
            <a:off x="7596842" y="1833789"/>
            <a:ext cx="2160000" cy="158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slide number, </a:t>
            </a:r>
            <a:br>
              <a:rPr lang="en-GB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and footer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900" b="0" kern="120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 this at the very end, so you get </a:t>
            </a:r>
            <a:br>
              <a:rPr lang="en-GB" sz="900" b="0" kern="120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GB" sz="900" b="0" kern="120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the corrections with you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altLang="da-DK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the </a:t>
            </a: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tab</a:t>
            </a:r>
            <a:endParaRPr lang="en-GB" altLang="da-DK" sz="900" strike="sngStrik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Clickon</a:t>
            </a: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Header and Footer </a:t>
            </a:r>
            <a:b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(write the desired text)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GB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GB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to All</a:t>
            </a:r>
            <a:r>
              <a:rPr lang="en-GB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GB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</a:t>
            </a:r>
            <a:r>
              <a:rPr lang="en-GB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br>
              <a:rPr lang="en-GB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used on one slide</a:t>
            </a:r>
          </a:p>
        </p:txBody>
      </p:sp>
      <p:sp>
        <p:nvSpPr>
          <p:cNvPr id="18" name="AutoShape 4"/>
          <p:cNvSpPr>
            <a:spLocks/>
          </p:cNvSpPr>
          <p:nvPr userDrawn="1"/>
        </p:nvSpPr>
        <p:spPr bwMode="gray">
          <a:xfrm>
            <a:off x="4499545" y="1833789"/>
            <a:ext cx="2160000" cy="50783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Font typeface="+mj-lt"/>
              <a:buNone/>
              <a:defRPr/>
            </a:pPr>
            <a:r>
              <a:rPr lang="en-GB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picture</a:t>
            </a:r>
          </a:p>
          <a:p>
            <a:pPr eaLnBrk="1" fontAlgn="auto" hangingPunct="1">
              <a:spcBef>
                <a:spcPts val="0"/>
              </a:spcBef>
              <a:spcAft>
                <a:spcPts val="240"/>
              </a:spcAft>
              <a:buFont typeface="+mj-lt"/>
              <a:buNone/>
              <a:defRPr/>
            </a:pPr>
            <a:r>
              <a:rPr lang="en-GB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slides with pictureplaceholder, </a:t>
            </a:r>
            <a:br>
              <a:rPr lang="en-GB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icon and</a:t>
            </a:r>
            <a:r>
              <a:rPr lang="en-GB" sz="90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choose </a:t>
            </a:r>
            <a:r>
              <a:rPr lang="en-GB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</a:p>
        </p:txBody>
      </p:sp>
      <p:sp>
        <p:nvSpPr>
          <p:cNvPr id="22" name="TextBox 12"/>
          <p:cNvSpPr txBox="1">
            <a:spLocks noChangeArrowheads="1"/>
          </p:cNvSpPr>
          <p:nvPr userDrawn="1"/>
        </p:nvSpPr>
        <p:spPr bwMode="auto">
          <a:xfrm>
            <a:off x="4499545" y="2644317"/>
            <a:ext cx="2160000" cy="198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en-GB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en-GB" sz="1000" b="1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picture</a:t>
            </a:r>
            <a:endParaRPr lang="en-GB" sz="10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en-GB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GB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Crop </a:t>
            </a:r>
            <a:r>
              <a:rPr lang="en-GB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change</a:t>
            </a:r>
            <a:r>
              <a:rPr lang="en-GB" sz="900" b="0" kern="120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size</a:t>
            </a:r>
            <a:r>
              <a:rPr lang="en-GB" sz="900" b="0" kern="1200" baseline="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or</a:t>
            </a:r>
            <a:r>
              <a:rPr lang="en-GB" sz="900" b="0" strike="noStrik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</a:t>
            </a:r>
            <a:br>
              <a:rPr lang="en-GB" sz="900" b="0" strike="noStrik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picture</a:t>
            </a:r>
            <a:endParaRPr lang="en-GB" sz="900" b="0" strike="sngStrik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spcAft>
                <a:spcPts val="600"/>
              </a:spcAft>
              <a:buFontTx/>
              <a:buNone/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want to scale the picture, </a:t>
            </a:r>
            <a:b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 </a:t>
            </a: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SHIFT-</a:t>
            </a: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down while </a:t>
            </a:r>
            <a:b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dragging the corners of the </a:t>
            </a:r>
            <a:r>
              <a:rPr lang="en-GB" altLang="da-DK" sz="900" b="0" kern="1200" noProof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picture</a:t>
            </a:r>
          </a:p>
          <a:p>
            <a:pPr algn="l" eaLnBrk="1" hangingPunct="1">
              <a:spcBef>
                <a:spcPct val="0"/>
              </a:spcBef>
              <a:spcAft>
                <a:spcPts val="600"/>
              </a:spcAft>
              <a:buFontTx/>
              <a:buNone/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Hint:</a:t>
            </a: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If you delete the picture and </a:t>
            </a:r>
            <a:b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a new one, the picture may </a:t>
            </a:r>
            <a:b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 in front of the text or graphic</a:t>
            </a:r>
            <a:r>
              <a:rPr lang="en-GB" altLang="da-DK" sz="900" b="0" strike="noStrik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900" b="0" strike="noStrike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this happens, select the picture, </a:t>
            </a:r>
            <a:b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right-click and choose </a:t>
            </a: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to Back</a:t>
            </a:r>
          </a:p>
          <a:p>
            <a:pPr algn="l" eaLnBrk="1" hangingPunct="1">
              <a:spcBef>
                <a:spcPct val="0"/>
              </a:spcBef>
              <a:spcAft>
                <a:spcPts val="600"/>
              </a:spcAft>
              <a:buFontTx/>
              <a:buNone/>
              <a:defRPr/>
            </a:pPr>
            <a:endParaRPr lang="en-GB" altLang="da-DK" sz="900" b="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6348" y="2824609"/>
            <a:ext cx="337400" cy="321707"/>
          </a:xfrm>
          <a:prstGeom prst="rect">
            <a:avLst/>
          </a:prstGeom>
        </p:spPr>
      </p:pic>
      <p:sp>
        <p:nvSpPr>
          <p:cNvPr id="12" name="Text Box 48"/>
          <p:cNvSpPr txBox="1">
            <a:spLocks noChangeArrowheads="1"/>
          </p:cNvSpPr>
          <p:nvPr userDrawn="1"/>
        </p:nvSpPr>
        <p:spPr bwMode="auto">
          <a:xfrm>
            <a:off x="719139" y="3345004"/>
            <a:ext cx="2160000" cy="121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layouts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GB" altLang="da-DK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the </a:t>
            </a: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tab</a:t>
            </a:r>
            <a:endParaRPr lang="en-GB" altLang="da-DK" sz="900" b="0" strike="sngStrik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GB" altLang="da-DK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the </a:t>
            </a:r>
            <a:r>
              <a:rPr lang="en-GB" altLang="da-DK" sz="900" b="1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Slide</a:t>
            </a:r>
            <a:r>
              <a:rPr lang="en-GB" altLang="da-DK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 to insertnew slide</a:t>
            </a:r>
          </a:p>
          <a:p>
            <a:pPr eaLnBrk="1" hangingPunct="1">
              <a:spcAft>
                <a:spcPts val="24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GB" altLang="da-DK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</a:t>
            </a: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  <a:r>
              <a:rPr lang="en-GB" altLang="da-DK" sz="90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change an appropriate layout from the </a:t>
            </a:r>
            <a:br>
              <a:rPr lang="en-GB" altLang="da-DK" sz="90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900" strike="noStrik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GB" altLang="da-DK" sz="90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down</a:t>
            </a:r>
            <a:r>
              <a:rPr lang="en-GB" altLang="da-DK" sz="900" strike="noStrike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GB" altLang="da-DK" sz="90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endParaRPr lang="en-GB" sz="9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utoShape 4"/>
          <p:cNvSpPr>
            <a:spLocks/>
          </p:cNvSpPr>
          <p:nvPr userDrawn="1"/>
        </p:nvSpPr>
        <p:spPr bwMode="gray">
          <a:xfrm>
            <a:off x="731458" y="4776703"/>
            <a:ext cx="2160000" cy="91307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Font typeface="+mj-lt"/>
              <a:buNone/>
              <a:defRPr/>
            </a:pPr>
            <a:r>
              <a:rPr lang="en-GB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GB" altLang="da-DK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Click the </a:t>
            </a: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tab</a:t>
            </a:r>
            <a:endParaRPr lang="en-GB" altLang="da-DK" sz="900" strike="sngStrike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n-GB" altLang="da-DK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the </a:t>
            </a:r>
            <a:r>
              <a:rPr lang="en-GB" altLang="da-DK" sz="900" b="1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Reset </a:t>
            </a:r>
            <a:r>
              <a:rPr lang="en-GB" altLang="da-DK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 to reset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position, size</a:t>
            </a:r>
            <a:r>
              <a:rPr lang="en-GB" altLang="da-DK" sz="90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formatting of the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placeholders to their default settings</a:t>
            </a:r>
            <a:endParaRPr lang="en-GB" altLang="da-DK" sz="90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29" name="Text Box 48"/>
          <p:cNvSpPr txBox="1">
            <a:spLocks noChangeArrowheads="1"/>
          </p:cNvSpPr>
          <p:nvPr userDrawn="1"/>
        </p:nvSpPr>
        <p:spPr bwMode="auto">
          <a:xfrm>
            <a:off x="719141" y="1901408"/>
            <a:ext cx="2160798" cy="1328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text</a:t>
            </a:r>
            <a:r>
              <a:rPr lang="en-GB" sz="1000" b="1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styles</a:t>
            </a:r>
            <a:endParaRPr lang="en-GB" sz="10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</a:t>
            </a:r>
            <a:r>
              <a:rPr lang="en-GB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</a:t>
            </a:r>
            <a:r>
              <a:rPr lang="en-GB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-key</a:t>
            </a:r>
            <a:r>
              <a:rPr lang="en-GB" altLang="da-DK" sz="900" b="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jump through </a:t>
            </a:r>
            <a:br>
              <a:rPr lang="en-GB" altLang="da-DK" sz="900" b="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da-DK" sz="900" b="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levels. Click </a:t>
            </a:r>
            <a:r>
              <a:rPr lang="en-GB" altLang="da-DK" sz="900" b="1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  <a:r>
              <a:rPr lang="en-GB" altLang="da-DK" sz="900" b="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then </a:t>
            </a:r>
            <a:r>
              <a:rPr lang="en-GB" altLang="da-DK" sz="900" b="1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</a:t>
            </a:r>
            <a:r>
              <a:rPr lang="en-GB" altLang="da-DK" sz="900" b="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240"/>
              </a:spcAft>
              <a:defRPr/>
            </a:pPr>
            <a:r>
              <a:rPr lang="en-GB" altLang="da-DK" sz="900" b="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go back in levels use </a:t>
            </a:r>
            <a:r>
              <a:rPr lang="en-GB" altLang="da-DK" sz="900" b="1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SHIFT-TAB</a:t>
            </a:r>
            <a:endParaRPr lang="en-GB" altLang="da-DK" sz="9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240"/>
              </a:spcAft>
              <a:defRPr/>
            </a:pPr>
            <a:endParaRPr lang="en-GB" sz="9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240"/>
              </a:spcAft>
              <a:defRPr/>
            </a:pPr>
            <a:r>
              <a:rPr lang="en-GB" sz="90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Alternatively, </a:t>
            </a:r>
            <a:r>
              <a:rPr lang="en-GB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en-GB" sz="90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</a:t>
            </a:r>
            <a:br>
              <a:rPr lang="en-GB" sz="90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900" b="1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 </a:t>
            </a:r>
            <a:r>
              <a:rPr lang="en-GB" sz="90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level can be used</a:t>
            </a:r>
            <a:endParaRPr lang="en-GB" sz="90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25716" y="2075087"/>
            <a:ext cx="262151" cy="2560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11310" y="5386261"/>
            <a:ext cx="492452" cy="200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13332" y="3606213"/>
            <a:ext cx="324764" cy="578237"/>
          </a:xfrm>
          <a:prstGeom prst="rect">
            <a:avLst/>
          </a:prstGeom>
        </p:spPr>
      </p:pic>
      <p:pic>
        <p:nvPicPr>
          <p:cNvPr id="16" name="Billede 15"/>
          <p:cNvPicPr>
            <a:picLocks noChangeAspect="1"/>
          </p:cNvPicPr>
          <p:nvPr userDrawn="1"/>
        </p:nvPicPr>
        <p:blipFill rotWithShape="1">
          <a:blip r:embed="rId6"/>
          <a:srcRect l="36944" r="2272" b="69429"/>
          <a:stretch/>
        </p:blipFill>
        <p:spPr>
          <a:xfrm>
            <a:off x="2909322" y="4275817"/>
            <a:ext cx="593368" cy="192211"/>
          </a:xfrm>
          <a:prstGeom prst="rect">
            <a:avLst/>
          </a:prstGeom>
        </p:spPr>
      </p:pic>
      <p:pic>
        <p:nvPicPr>
          <p:cNvPr id="28" name="Billede 2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879938" y="2944749"/>
            <a:ext cx="549328" cy="285228"/>
          </a:xfrm>
          <a:prstGeom prst="rect">
            <a:avLst/>
          </a:prstGeom>
        </p:spPr>
      </p:pic>
      <p:pic>
        <p:nvPicPr>
          <p:cNvPr id="2" name="Billed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84053" y="3242399"/>
            <a:ext cx="359695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99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74A80B63-531A-4650-80CA-5A28755AED7E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17" y="1824360"/>
            <a:ext cx="2923567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1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9600" cy="6858000"/>
          </a:xfrm>
          <a:solidFill>
            <a:schemeClr val="bg1">
              <a:lumMod val="95000"/>
            </a:schemeClr>
          </a:solidFill>
        </p:spPr>
        <p:txBody>
          <a:bodyPr lIns="8496000" anchor="ctr" anchorCtr="0"/>
          <a:lstStyle>
            <a:lvl1pPr algn="l">
              <a:defRPr sz="1800" baseline="0">
                <a:solidFill>
                  <a:schemeClr val="tx1"/>
                </a:solidFill>
              </a:defRPr>
            </a:lvl1pPr>
          </a:lstStyle>
          <a:p>
            <a:r>
              <a:rPr lang="da-DK" dirty="0" err="1"/>
              <a:t>Click</a:t>
            </a:r>
            <a:r>
              <a:rPr lang="da-DK" dirty="0"/>
              <a:t> </a:t>
            </a:r>
            <a:r>
              <a:rPr lang="da-DK" dirty="0" err="1"/>
              <a:t>here</a:t>
            </a:r>
            <a:r>
              <a:rPr lang="da-DK" dirty="0"/>
              <a:t> to </a:t>
            </a:r>
            <a:r>
              <a:rPr lang="da-DK" dirty="0" err="1"/>
              <a:t>insert</a:t>
            </a:r>
            <a:r>
              <a:rPr lang="da-DK" dirty="0"/>
              <a:t> </a:t>
            </a:r>
            <a:r>
              <a:rPr lang="da-DK" dirty="0" err="1"/>
              <a:t>picture</a:t>
            </a:r>
            <a:r>
              <a:rPr lang="da-DK" dirty="0"/>
              <a:t>. </a:t>
            </a:r>
            <a:r>
              <a:rPr lang="da-DK" dirty="0" err="1"/>
              <a:t>Click</a:t>
            </a:r>
            <a:r>
              <a:rPr lang="da-DK" dirty="0"/>
              <a:t> </a:t>
            </a:r>
            <a:r>
              <a:rPr lang="da-DK" dirty="0" err="1"/>
              <a:t>insert</a:t>
            </a:r>
            <a:r>
              <a:rPr lang="da-DK" dirty="0"/>
              <a:t> tab and Pictures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8268789" cy="6856650"/>
          </a:xfrm>
          <a:gradFill flip="none" rotWithShape="1">
            <a:gsLst>
              <a:gs pos="50000">
                <a:srgbClr val="FFFFFF"/>
              </a:gs>
              <a:gs pos="0">
                <a:schemeClr val="bg1">
                  <a:alpha val="3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</p:spPr>
        <p:txBody>
          <a:bodyPr lIns="687600" tIns="1818000" rIns="720000" anchor="t" anchorCtr="0"/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9137" y="3425576"/>
            <a:ext cx="6816725" cy="1655762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FontTx/>
              <a:buNone/>
              <a:defRPr sz="2000"/>
            </a:lvl2pPr>
            <a:lvl3pPr marL="0" indent="0" algn="l">
              <a:spcBef>
                <a:spcPts val="0"/>
              </a:spcBef>
              <a:buNone/>
              <a:defRPr sz="2000"/>
            </a:lvl3pPr>
            <a:lvl4pPr marL="0" indent="0" algn="l">
              <a:spcBef>
                <a:spcPts val="0"/>
              </a:spcBef>
              <a:buNone/>
              <a:defRPr sz="2000"/>
            </a:lvl4pPr>
            <a:lvl5pPr marL="0" indent="0" algn="l">
              <a:spcBef>
                <a:spcPts val="0"/>
              </a:spcBef>
              <a:buNone/>
              <a:defRPr sz="2000"/>
            </a:lvl5pPr>
            <a:lvl6pPr marL="0" indent="0" algn="l">
              <a:spcBef>
                <a:spcPts val="0"/>
              </a:spcBef>
              <a:buNone/>
              <a:defRPr sz="2000"/>
            </a:lvl6pPr>
            <a:lvl7pPr marL="0" indent="0" algn="l">
              <a:spcBef>
                <a:spcPts val="0"/>
              </a:spcBef>
              <a:buNone/>
              <a:defRPr sz="2000"/>
            </a:lvl7pPr>
            <a:lvl8pPr marL="0" indent="0" algn="l">
              <a:spcBef>
                <a:spcPts val="0"/>
              </a:spcBef>
              <a:buNone/>
              <a:defRPr sz="2000"/>
            </a:lvl8pPr>
            <a:lvl9pPr marL="0" indent="0" algn="l">
              <a:spcBef>
                <a:spcPts val="0"/>
              </a:spcBef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5BC336A-6A1F-46BC-97F6-24B91BE2B9DA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Logo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720000" y="680400"/>
            <a:ext cx="2178000" cy="5868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23383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20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566" y="640251"/>
            <a:ext cx="9043200" cy="12265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1866832"/>
            <a:ext cx="8949600" cy="38148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PyData</a:t>
            </a:r>
            <a:r>
              <a:rPr lang="en-GB" dirty="0"/>
              <a:t>, Amsterdam,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40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tIns="9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9A4C2-2777-4F1E-AED2-0742B435654C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PyData</a:t>
            </a:r>
            <a:r>
              <a:rPr lang="en-GB" dirty="0"/>
              <a:t>, Amsterdam,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19138" y="2480843"/>
            <a:ext cx="5007894" cy="320081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74566" y="640250"/>
            <a:ext cx="5052466" cy="12663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07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9600" cy="6858000"/>
          </a:xfrm>
          <a:solidFill>
            <a:schemeClr val="accent5"/>
          </a:solidFill>
        </p:spPr>
        <p:txBody>
          <a:bodyPr tIns="9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566" y="640250"/>
            <a:ext cx="9043200" cy="1266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18CD67-63D9-4B2C-B732-7E1AB5AA4388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Logo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720000" y="6058800"/>
            <a:ext cx="1468800" cy="39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9137" y="2304679"/>
            <a:ext cx="5018400" cy="1691124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Tx/>
              <a:buNone/>
              <a:defRPr sz="2000"/>
            </a:lvl2pPr>
            <a:lvl3pPr marL="0" indent="0" algn="l">
              <a:spcBef>
                <a:spcPts val="0"/>
              </a:spcBef>
              <a:buNone/>
              <a:defRPr sz="2000"/>
            </a:lvl3pPr>
            <a:lvl4pPr marL="0" indent="0" algn="l">
              <a:spcBef>
                <a:spcPts val="0"/>
              </a:spcBef>
              <a:buNone/>
              <a:defRPr sz="2000"/>
            </a:lvl4pPr>
            <a:lvl5pPr marL="0" indent="0" algn="l">
              <a:spcBef>
                <a:spcPts val="0"/>
              </a:spcBef>
              <a:buNone/>
              <a:defRPr sz="2000"/>
            </a:lvl5pPr>
            <a:lvl6pPr marL="0" indent="0" algn="l">
              <a:spcBef>
                <a:spcPts val="0"/>
              </a:spcBef>
              <a:buNone/>
              <a:defRPr sz="2000"/>
            </a:lvl6pPr>
            <a:lvl7pPr marL="0" indent="0" algn="l">
              <a:spcBef>
                <a:spcPts val="0"/>
              </a:spcBef>
              <a:buNone/>
              <a:defRPr sz="2000"/>
            </a:lvl7pPr>
            <a:lvl8pPr marL="0" indent="0" algn="l">
              <a:spcBef>
                <a:spcPts val="0"/>
              </a:spcBef>
              <a:buNone/>
              <a:defRPr sz="2000"/>
            </a:lvl8pPr>
            <a:lvl9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GB" dirty="0"/>
              <a:t>Click to insert text</a:t>
            </a:r>
          </a:p>
          <a:p>
            <a:pPr lvl="8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5389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ivi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/>
          <p:cNvSpPr/>
          <p:nvPr userDrawn="1"/>
        </p:nvSpPr>
        <p:spPr>
          <a:xfrm>
            <a:off x="0" y="0"/>
            <a:ext cx="12189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19137" y="3574679"/>
            <a:ext cx="6816725" cy="1081616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Tx/>
              <a:buNone/>
              <a:defRPr sz="2000"/>
            </a:lvl2pPr>
            <a:lvl3pPr marL="0" indent="0" algn="l">
              <a:spcBef>
                <a:spcPts val="0"/>
              </a:spcBef>
              <a:buNone/>
              <a:defRPr sz="2000"/>
            </a:lvl3pPr>
            <a:lvl4pPr marL="0" indent="0" algn="l">
              <a:spcBef>
                <a:spcPts val="0"/>
              </a:spcBef>
              <a:buNone/>
              <a:defRPr sz="2000"/>
            </a:lvl4pPr>
            <a:lvl5pPr marL="0" indent="0" algn="l">
              <a:spcBef>
                <a:spcPts val="0"/>
              </a:spcBef>
              <a:buNone/>
              <a:defRPr sz="2000"/>
            </a:lvl5pPr>
            <a:lvl6pPr marL="0" indent="0" algn="l">
              <a:spcBef>
                <a:spcPts val="0"/>
              </a:spcBef>
              <a:buNone/>
              <a:defRPr sz="2000"/>
            </a:lvl6pPr>
            <a:lvl7pPr marL="0" indent="0" algn="l">
              <a:spcBef>
                <a:spcPts val="0"/>
              </a:spcBef>
              <a:buNone/>
              <a:defRPr sz="2000"/>
            </a:lvl7pPr>
            <a:lvl8pPr marL="0" indent="0" algn="l">
              <a:spcBef>
                <a:spcPts val="0"/>
              </a:spcBef>
              <a:buNone/>
              <a:defRPr sz="2000"/>
            </a:lvl8pPr>
            <a:lvl9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F62770-121B-4E5B-A51E-43F7BCE55EEF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PyData</a:t>
            </a:r>
            <a:r>
              <a:rPr lang="en-GB" dirty="0"/>
              <a:t>, Amsterdam,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8" y="6058783"/>
            <a:ext cx="1470081" cy="396012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74566" y="640250"/>
            <a:ext cx="9043200" cy="293442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119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719138" y="1906588"/>
            <a:ext cx="10748962" cy="3672000"/>
            <a:chOff x="719138" y="1906588"/>
            <a:chExt cx="10748962" cy="3672000"/>
          </a:xfrm>
        </p:grpSpPr>
        <p:sp>
          <p:nvSpPr>
            <p:cNvPr id="7" name="Rectangle 1"/>
            <p:cNvSpPr/>
            <p:nvPr userDrawn="1"/>
          </p:nvSpPr>
          <p:spPr>
            <a:xfrm>
              <a:off x="719138" y="1906588"/>
              <a:ext cx="3348000" cy="36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GB" dirty="0" err="1"/>
            </a:p>
          </p:txBody>
        </p:sp>
        <p:sp>
          <p:nvSpPr>
            <p:cNvPr id="8" name="Rectangle 2"/>
            <p:cNvSpPr/>
            <p:nvPr userDrawn="1"/>
          </p:nvSpPr>
          <p:spPr>
            <a:xfrm>
              <a:off x="4419619" y="1906588"/>
              <a:ext cx="3348000" cy="36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GB" dirty="0" err="1"/>
            </a:p>
          </p:txBody>
        </p:sp>
        <p:sp>
          <p:nvSpPr>
            <p:cNvPr id="9" name="Rectangle 3"/>
            <p:cNvSpPr/>
            <p:nvPr userDrawn="1"/>
          </p:nvSpPr>
          <p:spPr>
            <a:xfrm>
              <a:off x="8120100" y="1906588"/>
              <a:ext cx="3348000" cy="367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GB" dirty="0" err="1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19138" y="4405399"/>
            <a:ext cx="3348000" cy="914400"/>
          </a:xfrm>
        </p:spPr>
        <p:txBody>
          <a:bodyPr lIns="216000" rIns="21600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6000" y="2145156"/>
            <a:ext cx="2916000" cy="1716126"/>
          </a:xfrm>
        </p:spPr>
        <p:txBody>
          <a:bodyPr tIns="82800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419619" y="4447086"/>
            <a:ext cx="3348000" cy="914400"/>
          </a:xfrm>
        </p:spPr>
        <p:txBody>
          <a:bodyPr lIns="216000" rIns="21600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636800" y="2145156"/>
            <a:ext cx="2916000" cy="1716126"/>
          </a:xfrm>
        </p:spPr>
        <p:txBody>
          <a:bodyPr tIns="82800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120100" y="4447086"/>
            <a:ext cx="3348000" cy="914400"/>
          </a:xfrm>
        </p:spPr>
        <p:txBody>
          <a:bodyPr lIns="216000" rIns="21600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8337600" y="2145156"/>
            <a:ext cx="2916000" cy="1716126"/>
          </a:xfrm>
        </p:spPr>
        <p:txBody>
          <a:bodyPr tIns="82800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1BF9-461A-415E-8864-66238EB7E9DE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456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s 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719138" y="1906588"/>
            <a:ext cx="10748962" cy="3672000"/>
            <a:chOff x="719138" y="1906588"/>
            <a:chExt cx="10748962" cy="3672000"/>
          </a:xfrm>
        </p:grpSpPr>
        <p:sp>
          <p:nvSpPr>
            <p:cNvPr id="7" name="Rectangle 1"/>
            <p:cNvSpPr/>
            <p:nvPr userDrawn="1"/>
          </p:nvSpPr>
          <p:spPr>
            <a:xfrm>
              <a:off x="719138" y="1906588"/>
              <a:ext cx="3348000" cy="36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GB" dirty="0" err="1"/>
            </a:p>
          </p:txBody>
        </p:sp>
        <p:sp>
          <p:nvSpPr>
            <p:cNvPr id="8" name="Rectangle 2"/>
            <p:cNvSpPr/>
            <p:nvPr userDrawn="1"/>
          </p:nvSpPr>
          <p:spPr>
            <a:xfrm>
              <a:off x="4419619" y="1906588"/>
              <a:ext cx="3348000" cy="36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GB" dirty="0" err="1"/>
            </a:p>
          </p:txBody>
        </p:sp>
        <p:sp>
          <p:nvSpPr>
            <p:cNvPr id="9" name="Rectangle 3"/>
            <p:cNvSpPr/>
            <p:nvPr userDrawn="1"/>
          </p:nvSpPr>
          <p:spPr>
            <a:xfrm>
              <a:off x="8120100" y="1906588"/>
              <a:ext cx="3348000" cy="36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/>
              <a:endParaRPr lang="en-GB" dirty="0" err="1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19138" y="4405399"/>
            <a:ext cx="3348000" cy="914400"/>
          </a:xfrm>
        </p:spPr>
        <p:txBody>
          <a:bodyPr lIns="216000" rIns="21600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6000" y="2145156"/>
            <a:ext cx="2916000" cy="1716126"/>
          </a:xfrm>
        </p:spPr>
        <p:txBody>
          <a:bodyPr tIns="82800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419619" y="4447086"/>
            <a:ext cx="3348000" cy="914400"/>
          </a:xfrm>
        </p:spPr>
        <p:txBody>
          <a:bodyPr lIns="216000" rIns="21600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636800" y="2145156"/>
            <a:ext cx="2916000" cy="1716126"/>
          </a:xfrm>
        </p:spPr>
        <p:txBody>
          <a:bodyPr tIns="82800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120100" y="4447086"/>
            <a:ext cx="3348000" cy="914400"/>
          </a:xfrm>
        </p:spPr>
        <p:txBody>
          <a:bodyPr lIns="216000" rIns="216000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8337600" y="2145156"/>
            <a:ext cx="2916000" cy="1716126"/>
          </a:xfrm>
        </p:spPr>
        <p:txBody>
          <a:bodyPr tIns="82800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29420-BB05-4ACC-A120-F001DA784822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754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4566" y="640251"/>
            <a:ext cx="10843200" cy="12265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138" y="1866832"/>
            <a:ext cx="10748962" cy="38148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41077" y="6058783"/>
            <a:ext cx="864000" cy="41017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CEEEFE54-6A07-47D7-8223-C07E0156C587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5077" y="6058784"/>
            <a:ext cx="6698149" cy="41017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03226" y="6058784"/>
            <a:ext cx="564874" cy="41017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8" y="6058783"/>
            <a:ext cx="1470082" cy="3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49" r:id="rId3"/>
    <p:sldLayoutId id="2147483650" r:id="rId4"/>
    <p:sldLayoutId id="2147483667" r:id="rId5"/>
    <p:sldLayoutId id="2147483668" r:id="rId6"/>
    <p:sldLayoutId id="2147483672" r:id="rId7"/>
    <p:sldLayoutId id="2147483673" r:id="rId8"/>
    <p:sldLayoutId id="2147483674" r:id="rId9"/>
    <p:sldLayoutId id="2147483654" r:id="rId10"/>
    <p:sldLayoutId id="2147483676" r:id="rId11"/>
    <p:sldLayoutId id="2147483675" r:id="rId12"/>
    <p:sldLayoutId id="2147483669" r:id="rId13"/>
    <p:sldLayoutId id="2147483670" r:id="rId14"/>
    <p:sldLayoutId id="2147483659" r:id="rId15"/>
  </p:sldLayoutIdLst>
  <p:hf hdr="0"/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7000"/>
        </a:lnSpc>
        <a:spcBef>
          <a:spcPts val="0"/>
        </a:spcBef>
        <a:spcAft>
          <a:spcPts val="600"/>
        </a:spcAft>
        <a:buFont typeface="Open Sans" panose="020B0606030504020204" pitchFamily="34" charset="0"/>
        <a:buChar char="​"/>
        <a:defRPr sz="3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-306000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Font typeface="Arial Black" panose="020B0A040201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774000" indent="-198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74000" indent="-198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774000" indent="-198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774000" indent="-198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774000" indent="-198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774000" indent="-198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774000" indent="-198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30" userDrawn="1">
          <p15:clr>
            <a:srgbClr val="F26B43"/>
          </p15:clr>
        </p15:guide>
        <p15:guide id="7" pos="453" userDrawn="1">
          <p15:clr>
            <a:srgbClr val="F26B43"/>
          </p15:clr>
        </p15:guide>
        <p15:guide id="8" pos="7224" userDrawn="1">
          <p15:clr>
            <a:srgbClr val="F26B43"/>
          </p15:clr>
        </p15:guide>
        <p15:guide id="9" orient="horz" pos="1201" userDrawn="1">
          <p15:clr>
            <a:srgbClr val="F26B43"/>
          </p15:clr>
        </p15:guide>
        <p15:guide id="10" orient="horz" pos="4059" userDrawn="1">
          <p15:clr>
            <a:srgbClr val="F26B43"/>
          </p15:clr>
        </p15:guide>
        <p15:guide id="11" orient="horz" pos="3579" userDrawn="1">
          <p15:clr>
            <a:srgbClr val="F26B43"/>
          </p15:clr>
        </p15:guide>
        <p15:guide id="12" orient="horz" pos="453" userDrawn="1">
          <p15:clr>
            <a:srgbClr val="F26B43"/>
          </p15:clr>
        </p15:guide>
        <p15:guide id="13" orient="horz" pos="4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45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4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43.png"/><Relationship Id="rId5" Type="http://schemas.openxmlformats.org/officeDocument/2006/relationships/tags" Target="../tags/tag11.xml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tags" Target="../tags/tag10.xml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16.xml"/><Relationship Id="rId7" Type="http://schemas.openxmlformats.org/officeDocument/2006/relationships/image" Target="../media/image49.jpe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hyperlink" Target="http://www.openairlib.net/auralizationdb" TargetMode="External"/><Relationship Id="rId5" Type="http://schemas.openxmlformats.org/officeDocument/2006/relationships/image" Target="../media/image48.png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40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56.png"/><Relationship Id="rId2" Type="http://schemas.openxmlformats.org/officeDocument/2006/relationships/tags" Target="../tags/tag18.xml"/><Relationship Id="rId16" Type="http://schemas.openxmlformats.org/officeDocument/2006/relationships/image" Target="../media/image59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55.png"/><Relationship Id="rId5" Type="http://schemas.openxmlformats.org/officeDocument/2006/relationships/tags" Target="../tags/tag21.xml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tags" Target="../tags/tag20.xml"/><Relationship Id="rId9" Type="http://schemas.openxmlformats.org/officeDocument/2006/relationships/image" Target="../media/image53.png"/><Relationship Id="rId1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Cees Taal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your data with polynomial fitting: a signal processing perspective</a:t>
            </a:r>
            <a:br>
              <a:rPr lang="en-US" dirty="0"/>
            </a:br>
            <a:endParaRPr lang="da-DK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1EA-84E9-4B14-9F7A-16E6B776B379}" type="datetime3">
              <a:rPr lang="en-GB" smtClean="0"/>
              <a:t>7 April, 2017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127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fitting - windowing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10</a:t>
            </a:fld>
            <a:endParaRPr lang="en-GB" dirty="0"/>
          </a:p>
        </p:txBody>
      </p:sp>
      <p:sp>
        <p:nvSpPr>
          <p:cNvPr id="7" name="Content Placeholder 7"/>
          <p:cNvSpPr>
            <a:spLocks noGrp="1"/>
          </p:cNvSpPr>
          <p:nvPr>
            <p:ph idx="1"/>
          </p:nvPr>
        </p:nvSpPr>
        <p:spPr>
          <a:xfrm>
            <a:off x="719138" y="1866832"/>
            <a:ext cx="8949600" cy="3814831"/>
          </a:xfrm>
        </p:spPr>
        <p:txBody>
          <a:bodyPr/>
          <a:lstStyle/>
          <a:p>
            <a:r>
              <a:rPr lang="en-US" sz="2400" dirty="0"/>
              <a:t>Difficult to see effect of free parameters:</a:t>
            </a:r>
          </a:p>
          <a:p>
            <a:pPr lvl="1"/>
            <a:r>
              <a:rPr lang="en-US" sz="2000" dirty="0"/>
              <a:t>Window size, polynomial degree etc.</a:t>
            </a:r>
          </a:p>
          <a:p>
            <a:pPr lvl="1"/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err="1"/>
              <a:t>Savitzky-Golay</a:t>
            </a:r>
            <a:r>
              <a:rPr lang="en-US" sz="2400" dirty="0"/>
              <a:t> (SG) filter*</a:t>
            </a:r>
          </a:p>
          <a:p>
            <a:pPr lvl="1"/>
            <a:r>
              <a:rPr lang="en-US" sz="2000" dirty="0"/>
              <a:t>Equals polynomial smoother, differently implemented</a:t>
            </a:r>
          </a:p>
          <a:p>
            <a:pPr lvl="1"/>
            <a:r>
              <a:rPr lang="en-US" sz="2000" dirty="0"/>
              <a:t>Facilitates frequency domain interpretation</a:t>
            </a:r>
          </a:p>
          <a:p>
            <a:pPr lvl="1"/>
            <a:r>
              <a:rPr lang="en-US" sz="2000" dirty="0"/>
              <a:t>Gives better interpretation of free parameters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31" name="Rectangle 30"/>
          <p:cNvSpPr/>
          <p:nvPr/>
        </p:nvSpPr>
        <p:spPr>
          <a:xfrm>
            <a:off x="674566" y="6599859"/>
            <a:ext cx="10204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*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Savitzky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Abraham, and Marcel JE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Golay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 "Smoothing and differentiation of data by simplified least squares procedures."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Analytical chemistry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36.8 (1964): 1627-1639.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16688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Signal Processing Perspective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11</a:t>
            </a:fld>
            <a:endParaRPr lang="en-GB" dirty="0"/>
          </a:p>
        </p:txBody>
      </p:sp>
      <p:pic>
        <p:nvPicPr>
          <p:cNvPr id="7" name="Picture 2" descr="Four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877" y="1588806"/>
            <a:ext cx="5752317" cy="415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8038781" y="5689452"/>
            <a:ext cx="2236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Lucida"/>
              </a:rPr>
              <a:t>https://xkcd.com/26/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619245" y="2183636"/>
            <a:ext cx="5259041" cy="2407281"/>
          </a:xfrm>
        </p:spPr>
        <p:txBody>
          <a:bodyPr/>
          <a:lstStyle/>
          <a:p>
            <a:r>
              <a:rPr lang="en-US" sz="2400" dirty="0"/>
              <a:t>Before frequency analysis of SG-filters we need some background:</a:t>
            </a:r>
          </a:p>
          <a:p>
            <a:pPr lvl="1"/>
            <a:r>
              <a:rPr lang="en-US" sz="2000" dirty="0"/>
              <a:t>Fourier transform</a:t>
            </a:r>
          </a:p>
          <a:p>
            <a:pPr lvl="1"/>
            <a:r>
              <a:rPr lang="en-US" sz="2000" dirty="0"/>
              <a:t>Linear time-invariance</a:t>
            </a:r>
          </a:p>
          <a:p>
            <a:pPr lvl="1"/>
            <a:r>
              <a:rPr lang="en-US" sz="2000" dirty="0"/>
              <a:t>Convolution theorem</a:t>
            </a:r>
          </a:p>
        </p:txBody>
      </p:sp>
    </p:spTree>
    <p:extLst>
      <p:ext uri="{BB962C8B-B14F-4D97-AF65-F5344CB8AC3E}">
        <p14:creationId xmlns:p14="http://schemas.microsoft.com/office/powerpoint/2010/main" val="1104263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937" y="2959809"/>
            <a:ext cx="3554141" cy="2843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PyData</a:t>
            </a:r>
            <a:r>
              <a:rPr lang="en-GB" dirty="0"/>
              <a:t>, Amsterdam,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12</a:t>
            </a:fld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15496" y="1671476"/>
            <a:ext cx="10537971" cy="3814831"/>
          </a:xfrm>
        </p:spPr>
        <p:txBody>
          <a:bodyPr/>
          <a:lstStyle/>
          <a:p>
            <a:r>
              <a:rPr lang="en-US" sz="2400" dirty="0"/>
              <a:t>Fourier transform decomposes signal into sum of sinusoidal components: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" y="2927902"/>
            <a:ext cx="3554141" cy="2843313"/>
          </a:xfrm>
          <a:prstGeom prst="rect">
            <a:avLst/>
          </a:prstGeom>
        </p:spPr>
      </p:pic>
      <p:sp>
        <p:nvSpPr>
          <p:cNvPr id="14" name="Arrow: Right 13"/>
          <p:cNvSpPr/>
          <p:nvPr/>
        </p:nvSpPr>
        <p:spPr>
          <a:xfrm>
            <a:off x="5125677" y="3121029"/>
            <a:ext cx="2735516" cy="130629"/>
          </a:xfrm>
          <a:prstGeom prst="rightArrow">
            <a:avLst/>
          </a:prstGeom>
          <a:ln w="1778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pic>
        <p:nvPicPr>
          <p:cNvPr id="2050" name="Picture 2 1" descr="Image result for joseph fouri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33863" y="2654933"/>
            <a:ext cx="945985" cy="106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/>
          <p:cNvSpPr/>
          <p:nvPr/>
        </p:nvSpPr>
        <p:spPr>
          <a:xfrm flipH="1">
            <a:off x="4185409" y="4878440"/>
            <a:ext cx="2735516" cy="130629"/>
          </a:xfrm>
          <a:prstGeom prst="rightArrow">
            <a:avLst/>
          </a:prstGeom>
          <a:ln w="1778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pic>
        <p:nvPicPr>
          <p:cNvPr id="15" name="Picture 2 2" descr="Image result for joseph fouri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850" y="4410049"/>
            <a:ext cx="945985" cy="106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409260" y="3006661"/>
            <a:ext cx="2098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Fourier transform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179931" y="4759088"/>
            <a:ext cx="2943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Inverse Fourier transform</a:t>
            </a:r>
          </a:p>
        </p:txBody>
      </p:sp>
      <p:pic>
        <p:nvPicPr>
          <p:cNvPr id="2049" name="Picture 20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90" y="2728078"/>
            <a:ext cx="2786390" cy="231731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957533" y="2612330"/>
            <a:ext cx="1197024" cy="431320"/>
          </a:xfrm>
          <a:prstGeom prst="ellipse">
            <a:avLst/>
          </a:prstGeom>
          <a:noFill/>
          <a:ln w="25400" cap="rnd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32" name="Oval 31"/>
          <p:cNvSpPr/>
          <p:nvPr/>
        </p:nvSpPr>
        <p:spPr>
          <a:xfrm>
            <a:off x="8490701" y="4483679"/>
            <a:ext cx="685789" cy="1183871"/>
          </a:xfrm>
          <a:prstGeom prst="ellipse">
            <a:avLst/>
          </a:prstGeom>
          <a:noFill/>
          <a:ln w="25400" cap="rnd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33" name="Oval 32"/>
          <p:cNvSpPr/>
          <p:nvPr/>
        </p:nvSpPr>
        <p:spPr>
          <a:xfrm>
            <a:off x="2154557" y="2605175"/>
            <a:ext cx="1480599" cy="431320"/>
          </a:xfrm>
          <a:prstGeom prst="ellipse">
            <a:avLst/>
          </a:prstGeom>
          <a:noFill/>
          <a:ln w="25400" cap="rnd">
            <a:solidFill>
              <a:srgbClr val="7030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34" name="Oval 33"/>
          <p:cNvSpPr/>
          <p:nvPr/>
        </p:nvSpPr>
        <p:spPr>
          <a:xfrm>
            <a:off x="9133206" y="2697261"/>
            <a:ext cx="760830" cy="2970289"/>
          </a:xfrm>
          <a:prstGeom prst="ellipse">
            <a:avLst/>
          </a:prstGeom>
          <a:noFill/>
          <a:ln w="25400" cap="rnd">
            <a:solidFill>
              <a:srgbClr val="7030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2048" name="Rectangle 2047"/>
          <p:cNvSpPr/>
          <p:nvPr/>
        </p:nvSpPr>
        <p:spPr>
          <a:xfrm>
            <a:off x="5239356" y="2732582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np.fft.fft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322045" y="4464532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np.fft.ifft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255" y="2753708"/>
            <a:ext cx="626286" cy="25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8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Time Invariance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1866832"/>
            <a:ext cx="11198798" cy="3814831"/>
          </a:xfrm>
        </p:spPr>
        <p:txBody>
          <a:bodyPr/>
          <a:lstStyle/>
          <a:p>
            <a:r>
              <a:rPr lang="en-US" dirty="0"/>
              <a:t>Polynomial smoothing is a </a:t>
            </a:r>
            <a:r>
              <a:rPr lang="en-US" b="1" dirty="0"/>
              <a:t>linear time-invariant </a:t>
            </a:r>
            <a:r>
              <a:rPr lang="en-US" dirty="0"/>
              <a:t>system (LTI)*</a:t>
            </a:r>
          </a:p>
          <a:p>
            <a:pPr lvl="1"/>
            <a:r>
              <a:rPr lang="en-US" dirty="0"/>
              <a:t>(We need this property later)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PyData</a:t>
            </a:r>
            <a:r>
              <a:rPr lang="en-GB" dirty="0"/>
              <a:t>, Amsterdam,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13</a:t>
            </a:fld>
            <a:endParaRPr lang="en-GB" dirty="0"/>
          </a:p>
        </p:txBody>
      </p:sp>
      <p:grpSp>
        <p:nvGrpSpPr>
          <p:cNvPr id="83" name="Group 82"/>
          <p:cNvGrpSpPr/>
          <p:nvPr/>
        </p:nvGrpSpPr>
        <p:grpSpPr>
          <a:xfrm>
            <a:off x="4210096" y="3858579"/>
            <a:ext cx="4012163" cy="903147"/>
            <a:chOff x="5705603" y="3911027"/>
            <a:chExt cx="4012163" cy="903147"/>
          </a:xfrm>
        </p:grpSpPr>
        <p:sp>
          <p:nvSpPr>
            <p:cNvPr id="22" name="Rectangle 21"/>
            <p:cNvSpPr/>
            <p:nvPr/>
          </p:nvSpPr>
          <p:spPr>
            <a:xfrm>
              <a:off x="6801353" y="3911027"/>
              <a:ext cx="1675442" cy="903147"/>
            </a:xfrm>
            <a:prstGeom prst="rect">
              <a:avLst/>
            </a:prstGeom>
            <a:solidFill>
              <a:schemeClr val="accent1">
                <a:alpha val="52000"/>
              </a:schemeClr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lnSpc>
                  <a:spcPct val="97000"/>
                </a:lnSpc>
                <a:spcBef>
                  <a:spcPts val="600"/>
                </a:spcBef>
              </a:pPr>
              <a:endParaRPr lang="en-US" sz="2000" dirty="0" err="1"/>
            </a:p>
          </p:txBody>
        </p:sp>
        <p:pic>
          <p:nvPicPr>
            <p:cNvPr id="24" name="Picture 2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0013" y="4088537"/>
              <a:ext cx="1018121" cy="47607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1228" y="3996731"/>
              <a:ext cx="410179" cy="256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5455" y="4008634"/>
              <a:ext cx="399303" cy="25636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0" name="Straight Arrow Connector 29"/>
            <p:cNvCxnSpPr>
              <a:stCxn id="22" idx="3"/>
            </p:cNvCxnSpPr>
            <p:nvPr/>
          </p:nvCxnSpPr>
          <p:spPr>
            <a:xfrm>
              <a:off x="8476795" y="4362601"/>
              <a:ext cx="1240971" cy="13308"/>
            </a:xfrm>
            <a:prstGeom prst="straightConnector1">
              <a:avLst/>
            </a:prstGeom>
            <a:ln w="4064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endCxn id="22" idx="1"/>
            </p:cNvCxnSpPr>
            <p:nvPr/>
          </p:nvCxnSpPr>
          <p:spPr>
            <a:xfrm>
              <a:off x="5705603" y="4362600"/>
              <a:ext cx="1095750" cy="1"/>
            </a:xfrm>
            <a:prstGeom prst="straightConnector1">
              <a:avLst/>
            </a:prstGeom>
            <a:ln w="4064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325998" y="3568994"/>
            <a:ext cx="3310828" cy="1464874"/>
            <a:chOff x="1298496" y="2629145"/>
            <a:chExt cx="3310828" cy="1464874"/>
          </a:xfrm>
        </p:grpSpPr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847" y="3103430"/>
              <a:ext cx="2243556" cy="2579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194" y="3740051"/>
              <a:ext cx="2750064" cy="257914"/>
            </a:xfrm>
            <a:prstGeom prst="rect">
              <a:avLst/>
            </a:prstGeom>
            <a:ln>
              <a:noFill/>
            </a:ln>
          </p:spPr>
        </p:pic>
        <p:sp>
          <p:nvSpPr>
            <p:cNvPr id="35" name="Rectangle 34"/>
            <p:cNvSpPr/>
            <p:nvPr/>
          </p:nvSpPr>
          <p:spPr>
            <a:xfrm>
              <a:off x="2397506" y="2629145"/>
              <a:ext cx="1112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u="sng" dirty="0"/>
                <a:t>Linearity</a:t>
              </a:r>
            </a:p>
          </p:txBody>
        </p:sp>
        <p:pic>
          <p:nvPicPr>
            <p:cNvPr id="55" name="Picture 5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376" y="3556931"/>
              <a:ext cx="172462" cy="60594"/>
            </a:xfrm>
            <a:prstGeom prst="rect">
              <a:avLst/>
            </a:prstGeom>
            <a:ln>
              <a:noFill/>
            </a:ln>
          </p:spPr>
        </p:pic>
        <p:sp>
          <p:nvSpPr>
            <p:cNvPr id="75" name="Rectangle 74"/>
            <p:cNvSpPr/>
            <p:nvPr/>
          </p:nvSpPr>
          <p:spPr>
            <a:xfrm>
              <a:off x="1298496" y="2674495"/>
              <a:ext cx="3310828" cy="1419524"/>
            </a:xfrm>
            <a:prstGeom prst="rect">
              <a:avLst/>
            </a:pr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lnSpc>
                  <a:spcPct val="97000"/>
                </a:lnSpc>
                <a:spcBef>
                  <a:spcPts val="600"/>
                </a:spcBef>
              </a:pPr>
              <a:endParaRPr lang="en-US" sz="2000" dirty="0" err="1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447140" y="3774247"/>
            <a:ext cx="3310828" cy="1190366"/>
            <a:chOff x="8601998" y="4801876"/>
            <a:chExt cx="3310828" cy="1190366"/>
          </a:xfrm>
        </p:grpSpPr>
        <p:pic>
          <p:nvPicPr>
            <p:cNvPr id="57" name="Picture 5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944" y="5409785"/>
              <a:ext cx="3136935" cy="257914"/>
            </a:xfrm>
            <a:prstGeom prst="rect">
              <a:avLst/>
            </a:prstGeom>
            <a:ln>
              <a:noFill/>
            </a:ln>
          </p:spPr>
        </p:pic>
        <p:sp>
          <p:nvSpPr>
            <p:cNvPr id="56" name="Rectangle 55"/>
            <p:cNvSpPr/>
            <p:nvPr/>
          </p:nvSpPr>
          <p:spPr>
            <a:xfrm>
              <a:off x="9230943" y="4801876"/>
              <a:ext cx="19463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u="sng" dirty="0"/>
                <a:t>Time Invariance: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8601998" y="4814174"/>
              <a:ext cx="3310828" cy="1178068"/>
            </a:xfrm>
            <a:prstGeom prst="rect">
              <a:avLst/>
            </a:pr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lnSpc>
                  <a:spcPct val="97000"/>
                </a:lnSpc>
                <a:spcBef>
                  <a:spcPts val="600"/>
                </a:spcBef>
              </a:pPr>
              <a:endParaRPr lang="en-US" sz="2000" dirty="0" err="1"/>
            </a:p>
          </p:txBody>
        </p:sp>
      </p:grpSp>
      <p:sp>
        <p:nvSpPr>
          <p:cNvPr id="84" name="Rectangle 83"/>
          <p:cNvSpPr/>
          <p:nvPr/>
        </p:nvSpPr>
        <p:spPr>
          <a:xfrm>
            <a:off x="185971" y="5622930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/>
              <a:t>*Schafer, Ronald W. "What is a </a:t>
            </a:r>
            <a:r>
              <a:rPr lang="en-US" sz="1200" dirty="0" err="1"/>
              <a:t>Savitzky-Golay</a:t>
            </a:r>
            <a:r>
              <a:rPr lang="en-US" sz="1200" dirty="0"/>
              <a:t> filter?" </a:t>
            </a:r>
            <a:r>
              <a:rPr lang="en-US" sz="1200" i="1" dirty="0"/>
              <a:t>IEEE Signal processing magazine</a:t>
            </a:r>
            <a:r>
              <a:rPr lang="en-US" sz="1200" dirty="0"/>
              <a:t> 28.4 (2011): 111-117.</a:t>
            </a:r>
          </a:p>
        </p:txBody>
      </p:sp>
    </p:spTree>
    <p:extLst>
      <p:ext uri="{BB962C8B-B14F-4D97-AF65-F5344CB8AC3E}">
        <p14:creationId xmlns:p14="http://schemas.microsoft.com/office/powerpoint/2010/main" val="442925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Time Invariance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1696450"/>
            <a:ext cx="10748962" cy="3814831"/>
          </a:xfrm>
        </p:spPr>
        <p:txBody>
          <a:bodyPr/>
          <a:lstStyle/>
          <a:p>
            <a:r>
              <a:rPr lang="en-US" sz="2400" dirty="0"/>
              <a:t>Any LTI-system can be fully described by its </a:t>
            </a:r>
            <a:r>
              <a:rPr lang="en-US" sz="2400" b="1" dirty="0"/>
              <a:t>impulse response</a:t>
            </a:r>
          </a:p>
          <a:p>
            <a:endParaRPr lang="en-US" sz="2400" b="1" dirty="0"/>
          </a:p>
          <a:p>
            <a:pPr lvl="1"/>
            <a:r>
              <a:rPr lang="en-US" sz="1800" dirty="0"/>
              <a:t> </a:t>
            </a: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14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89" y="4775879"/>
            <a:ext cx="3646889" cy="8244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12768" y="4927099"/>
            <a:ext cx="3768980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scipy.signal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as sig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sig.convolve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 h)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87200" y="2462847"/>
            <a:ext cx="1389222" cy="903147"/>
          </a:xfrm>
          <a:prstGeom prst="rect">
            <a:avLst/>
          </a:prstGeom>
          <a:solidFill>
            <a:schemeClr val="accent1">
              <a:alpha val="52000"/>
            </a:schemeClr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6076422" y="2914421"/>
            <a:ext cx="1035698" cy="7150"/>
          </a:xfrm>
          <a:prstGeom prst="straightConnector1">
            <a:avLst/>
          </a:prstGeom>
          <a:ln w="4064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591450" y="2914420"/>
            <a:ext cx="1095750" cy="1"/>
          </a:xfrm>
          <a:prstGeom prst="straightConnector1">
            <a:avLst/>
          </a:prstGeom>
          <a:ln w="4064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Image result for impulse response balloon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138" y="2217548"/>
            <a:ext cx="978370" cy="137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Image result for impulse response balloon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0"/>
          <a:stretch/>
        </p:blipFill>
        <p:spPr bwMode="auto">
          <a:xfrm>
            <a:off x="7361046" y="2361430"/>
            <a:ext cx="2947549" cy="10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370678" y="2394327"/>
            <a:ext cx="381213" cy="241923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50" y="2692573"/>
            <a:ext cx="1018121" cy="476076"/>
          </a:xfrm>
          <a:prstGeom prst="rect">
            <a:avLst/>
          </a:prstGeom>
          <a:ln>
            <a:noFill/>
          </a:ln>
        </p:spPr>
      </p:pic>
      <p:sp>
        <p:nvSpPr>
          <p:cNvPr id="46" name="Content Placeholder 2"/>
          <p:cNvSpPr txBox="1">
            <a:spLocks/>
          </p:cNvSpPr>
          <p:nvPr/>
        </p:nvSpPr>
        <p:spPr>
          <a:xfrm>
            <a:off x="674566" y="4012124"/>
            <a:ext cx="10748962" cy="907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7000"/>
              </a:lnSpc>
              <a:spcBef>
                <a:spcPts val="0"/>
              </a:spcBef>
              <a:spcAft>
                <a:spcPts val="600"/>
              </a:spcAft>
              <a:buFont typeface="Open Sans" panose="020B0606030504020204" pitchFamily="34" charset="0"/>
              <a:buChar char="​"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-30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 Black" panose="020B0A040201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Any LTI-system can be applied by a convolution:</a:t>
            </a:r>
          </a:p>
          <a:p>
            <a:endParaRPr lang="en-US" sz="2400" b="1" dirty="0"/>
          </a:p>
          <a:p>
            <a:pPr lvl="1"/>
            <a:r>
              <a:rPr lang="en-US" sz="1800" dirty="0"/>
              <a:t> </a:t>
            </a:r>
            <a:endParaRPr lang="en-US" sz="2400" dirty="0"/>
          </a:p>
          <a:p>
            <a:pPr>
              <a:buFont typeface="Open Sans" panose="020B0606030504020204" pitchFamily="34" charset="0"/>
              <a:buNone/>
            </a:pPr>
            <a:endParaRPr lang="en-US" sz="2400" dirty="0"/>
          </a:p>
          <a:p>
            <a:pPr>
              <a:buFont typeface="Open Sans" panose="020B0606030504020204" pitchFamily="34" charset="0"/>
              <a:buNone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424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Time Invariance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566" y="1759256"/>
            <a:ext cx="5560404" cy="2028973"/>
          </a:xfrm>
        </p:spPr>
        <p:txBody>
          <a:bodyPr/>
          <a:lstStyle/>
          <a:p>
            <a:r>
              <a:rPr lang="en-US" sz="2800" dirty="0"/>
              <a:t>SG-filter impulse responses</a:t>
            </a:r>
          </a:p>
          <a:p>
            <a:pPr lvl="1"/>
            <a:r>
              <a:rPr lang="en-US" sz="2400" dirty="0"/>
              <a:t>Window length of 100 samples</a:t>
            </a:r>
          </a:p>
          <a:p>
            <a:pPr lvl="1"/>
            <a:r>
              <a:rPr lang="en-US" sz="2400" dirty="0"/>
              <a:t>Polynomial degrees [1, 3, 5, 7]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15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" t="8339" r="7050"/>
          <a:stretch/>
        </p:blipFill>
        <p:spPr>
          <a:xfrm>
            <a:off x="6393721" y="1698667"/>
            <a:ext cx="5583126" cy="43601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4928" y="4231008"/>
            <a:ext cx="5112297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scipy.signal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as sig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sig.savgol_coeffs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window_length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=101,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polyorder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=m)</a:t>
            </a:r>
          </a:p>
        </p:txBody>
      </p:sp>
    </p:spTree>
    <p:extLst>
      <p:ext uri="{BB962C8B-B14F-4D97-AF65-F5344CB8AC3E}">
        <p14:creationId xmlns:p14="http://schemas.microsoft.com/office/powerpoint/2010/main" val="19699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566" y="1523590"/>
            <a:ext cx="5730234" cy="513710"/>
          </a:xfrm>
        </p:spPr>
        <p:txBody>
          <a:bodyPr/>
          <a:lstStyle/>
          <a:p>
            <a:pPr>
              <a:buNone/>
            </a:pPr>
            <a:r>
              <a:rPr lang="en-US" sz="2800" dirty="0"/>
              <a:t>Time-domain convolution equals frequency-domain multiplication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16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04" y="1801223"/>
            <a:ext cx="3807021" cy="358664"/>
          </a:xfrm>
          <a:prstGeom prst="rect">
            <a:avLst/>
          </a:prstGeom>
        </p:spPr>
      </p:pic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2949631" y="2928931"/>
            <a:ext cx="8803259" cy="3107917"/>
            <a:chOff x="1514344" y="2804283"/>
            <a:chExt cx="9036424" cy="319023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9" t="7290" r="8637" b="5488"/>
            <a:stretch/>
          </p:blipFill>
          <p:spPr>
            <a:xfrm>
              <a:off x="1514344" y="2804283"/>
              <a:ext cx="9036424" cy="319023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575" y="4588160"/>
              <a:ext cx="1432494" cy="35866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3301" y="4591552"/>
              <a:ext cx="890177" cy="35866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032" y="4588160"/>
              <a:ext cx="888017" cy="35866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1618" y="3034170"/>
              <a:ext cx="732451" cy="25279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1070" y="3036222"/>
              <a:ext cx="177171" cy="25279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820" y="3064906"/>
              <a:ext cx="181493" cy="1620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</p:grpSp>
      <p:sp>
        <p:nvSpPr>
          <p:cNvPr id="30" name="Rectangle 29"/>
          <p:cNvSpPr/>
          <p:nvPr/>
        </p:nvSpPr>
        <p:spPr>
          <a:xfrm>
            <a:off x="588495" y="3566897"/>
            <a:ext cx="1670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Time-domain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4944343"/>
            <a:ext cx="2259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Frequency-domain </a:t>
            </a:r>
          </a:p>
        </p:txBody>
      </p:sp>
      <p:sp>
        <p:nvSpPr>
          <p:cNvPr id="32" name="Arrow: Right 31"/>
          <p:cNvSpPr/>
          <p:nvPr/>
        </p:nvSpPr>
        <p:spPr>
          <a:xfrm>
            <a:off x="2436661" y="3728703"/>
            <a:ext cx="569344" cy="45719"/>
          </a:xfrm>
          <a:prstGeom prst="rightArrow">
            <a:avLst/>
          </a:prstGeom>
          <a:ln w="1778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33" name="Arrow: Right 32"/>
          <p:cNvSpPr/>
          <p:nvPr/>
        </p:nvSpPr>
        <p:spPr>
          <a:xfrm>
            <a:off x="2436661" y="5106149"/>
            <a:ext cx="569344" cy="45719"/>
          </a:xfrm>
          <a:prstGeom prst="rightArrow">
            <a:avLst/>
          </a:prstGeom>
          <a:ln w="1778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34" name="Right Brace 33"/>
          <p:cNvSpPr/>
          <p:nvPr/>
        </p:nvSpPr>
        <p:spPr>
          <a:xfrm>
            <a:off x="6365979" y="1546925"/>
            <a:ext cx="163901" cy="846500"/>
          </a:xfrm>
          <a:prstGeom prst="rightBrace">
            <a:avLst>
              <a:gd name="adj1" fmla="val 76363"/>
              <a:gd name="adj2" fmla="val 50000"/>
            </a:avLst>
          </a:prstGeom>
          <a:ln w="4064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76971" y="6002261"/>
            <a:ext cx="17475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(85 samples, 8</a:t>
            </a:r>
            <a:r>
              <a:rPr lang="en-US" sz="1100" baseline="30000" dirty="0"/>
              <a:t>th</a:t>
            </a:r>
            <a:r>
              <a:rPr lang="en-US" sz="1100" dirty="0"/>
              <a:t> degree)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05077" y="2716004"/>
            <a:ext cx="753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740914" y="2707771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SG Impulse R.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952325" y="2707771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9" name="Oval 28"/>
          <p:cNvSpPr/>
          <p:nvPr/>
        </p:nvSpPr>
        <p:spPr>
          <a:xfrm>
            <a:off x="3870005" y="4454094"/>
            <a:ext cx="1380690" cy="1719161"/>
          </a:xfrm>
          <a:prstGeom prst="ellipse">
            <a:avLst/>
          </a:prstGeom>
          <a:noFill/>
          <a:ln w="25400" cap="rnd">
            <a:solidFill>
              <a:srgbClr val="7030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36" name="Oval 35"/>
          <p:cNvSpPr/>
          <p:nvPr/>
        </p:nvSpPr>
        <p:spPr>
          <a:xfrm>
            <a:off x="9667400" y="4391984"/>
            <a:ext cx="1380690" cy="1719161"/>
          </a:xfrm>
          <a:prstGeom prst="ellipse">
            <a:avLst/>
          </a:prstGeom>
          <a:noFill/>
          <a:ln w="25400" cap="rnd">
            <a:solidFill>
              <a:srgbClr val="7030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236872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SG-Filter Frequency Response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17</a:t>
            </a:fld>
            <a:endParaRPr lang="en-GB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0"/>
          <a:stretch/>
        </p:blipFill>
        <p:spPr>
          <a:xfrm>
            <a:off x="5890947" y="1192667"/>
            <a:ext cx="5749674" cy="4677557"/>
          </a:xfr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719138" y="1866832"/>
            <a:ext cx="8949600" cy="38148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7000"/>
              </a:lnSpc>
              <a:spcBef>
                <a:spcPts val="0"/>
              </a:spcBef>
              <a:spcAft>
                <a:spcPts val="600"/>
              </a:spcAft>
              <a:buFont typeface="Open Sans" panose="020B0606030504020204" pitchFamily="34" charset="0"/>
              <a:buChar char="​"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-30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 Black" panose="020B0A040201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Effect of polynomial degree</a:t>
            </a:r>
          </a:p>
          <a:p>
            <a:pPr lvl="1"/>
            <a:r>
              <a:rPr lang="en-US" dirty="0"/>
              <a:t>Window-length is 15 samples</a:t>
            </a:r>
          </a:p>
          <a:p>
            <a:pPr lvl="1"/>
            <a:r>
              <a:rPr lang="en-US" dirty="0"/>
              <a:t>Low-pass effect</a:t>
            </a:r>
          </a:p>
          <a:p>
            <a:pPr lvl="1"/>
            <a:r>
              <a:rPr lang="en-US" dirty="0"/>
              <a:t>Higher degree increases cutoff freq.</a:t>
            </a:r>
          </a:p>
          <a:p>
            <a:pPr lvl="1"/>
            <a:r>
              <a:rPr lang="en-US" dirty="0"/>
              <a:t>Little effect on slope </a:t>
            </a: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14" y="4901624"/>
            <a:ext cx="3579624" cy="87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0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SG-Filter Frequency Response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18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2"/>
          <a:stretch/>
        </p:blipFill>
        <p:spPr>
          <a:xfrm>
            <a:off x="5891212" y="1192867"/>
            <a:ext cx="5840704" cy="467715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19138" y="1866832"/>
            <a:ext cx="8949600" cy="38148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7000"/>
              </a:lnSpc>
              <a:spcBef>
                <a:spcPts val="0"/>
              </a:spcBef>
              <a:spcAft>
                <a:spcPts val="600"/>
              </a:spcAft>
              <a:buFont typeface="Open Sans" panose="020B0606030504020204" pitchFamily="34" charset="0"/>
              <a:buChar char="​"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-30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 Black" panose="020B0A040201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Effect of window length N</a:t>
            </a:r>
          </a:p>
          <a:p>
            <a:pPr lvl="1"/>
            <a:r>
              <a:rPr lang="en-US" dirty="0"/>
              <a:t>Polynomial degree is 6</a:t>
            </a:r>
          </a:p>
          <a:p>
            <a:pPr lvl="1"/>
            <a:r>
              <a:rPr lang="en-US" dirty="0"/>
              <a:t>Also low-pass effect</a:t>
            </a:r>
          </a:p>
          <a:p>
            <a:pPr lvl="1"/>
            <a:r>
              <a:rPr lang="en-US" dirty="0"/>
              <a:t>Higher length decreases cutoff freq.</a:t>
            </a:r>
          </a:p>
          <a:p>
            <a:pPr lvl="1"/>
            <a:r>
              <a:rPr lang="en-US" dirty="0"/>
              <a:t>Little effect on slope </a:t>
            </a:r>
          </a:p>
        </p:txBody>
      </p:sp>
    </p:spTree>
    <p:extLst>
      <p:ext uri="{BB962C8B-B14F-4D97-AF65-F5344CB8AC3E}">
        <p14:creationId xmlns:p14="http://schemas.microsoft.com/office/powerpoint/2010/main" val="3612975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real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Application: Electricity monitoring in the Toon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19</a:t>
            </a:fld>
            <a:endParaRPr lang="en-GB" dirty="0"/>
          </a:p>
        </p:txBody>
      </p:sp>
      <p:pic>
        <p:nvPicPr>
          <p:cNvPr id="1026" name="Picture 2" descr="File:Kilowattuurmeter dubbel tarie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50" y="2743199"/>
            <a:ext cx="2358983" cy="3224123"/>
          </a:xfrm>
          <a:prstGeom prst="rect">
            <a:avLst/>
          </a:prstGeom>
          <a:noFill/>
          <a:effectLst>
            <a:softEdge rad="596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www.toon.eu/wp-content/themes/toon/assets/images/to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376" y="2562043"/>
            <a:ext cx="5558288" cy="379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oon meter modul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22" b="23396"/>
          <a:stretch/>
        </p:blipFill>
        <p:spPr bwMode="auto">
          <a:xfrm>
            <a:off x="3577549" y="3703591"/>
            <a:ext cx="22049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/>
          <p:cNvSpPr/>
          <p:nvPr/>
        </p:nvSpPr>
        <p:spPr>
          <a:xfrm>
            <a:off x="2703944" y="4002928"/>
            <a:ext cx="637133" cy="45719"/>
          </a:xfrm>
          <a:prstGeom prst="rightArrow">
            <a:avLst/>
          </a:prstGeom>
          <a:ln w="1778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11" name="Arrow: Right 10"/>
          <p:cNvSpPr/>
          <p:nvPr/>
        </p:nvSpPr>
        <p:spPr>
          <a:xfrm>
            <a:off x="5995300" y="4160791"/>
            <a:ext cx="637133" cy="45719"/>
          </a:xfrm>
          <a:prstGeom prst="rightArrow">
            <a:avLst/>
          </a:prstGeom>
          <a:ln w="1778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13" name="Oval 12"/>
          <p:cNvSpPr/>
          <p:nvPr/>
        </p:nvSpPr>
        <p:spPr>
          <a:xfrm>
            <a:off x="7501981" y="4045898"/>
            <a:ext cx="1380690" cy="1365692"/>
          </a:xfrm>
          <a:prstGeom prst="ellipse">
            <a:avLst/>
          </a:prstGeom>
          <a:noFill/>
          <a:ln w="25400" cap="rnd">
            <a:solidFill>
              <a:srgbClr val="7030A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14" name="Rectangle 13"/>
          <p:cNvSpPr/>
          <p:nvPr/>
        </p:nvSpPr>
        <p:spPr>
          <a:xfrm>
            <a:off x="3773077" y="3233266"/>
            <a:ext cx="1773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Meter module:</a:t>
            </a:r>
          </a:p>
        </p:txBody>
      </p:sp>
    </p:spTree>
    <p:extLst>
      <p:ext uri="{BB962C8B-B14F-4D97-AF65-F5344CB8AC3E}">
        <p14:creationId xmlns:p14="http://schemas.microsoft.com/office/powerpoint/2010/main" val="385507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(Cees Taal)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Academia:</a:t>
            </a:r>
          </a:p>
          <a:p>
            <a:pPr lvl="1"/>
            <a:r>
              <a:rPr lang="en-US" sz="2000" dirty="0"/>
              <a:t>PhD, TU Delft, speech signal processing (2008-2012)</a:t>
            </a:r>
          </a:p>
          <a:p>
            <a:pPr lvl="1"/>
            <a:r>
              <a:rPr lang="en-US" sz="2000" dirty="0"/>
              <a:t>Postdoc, KTH, Stockholm, speech enhancement (2013)</a:t>
            </a:r>
          </a:p>
          <a:p>
            <a:pPr lvl="1"/>
            <a:r>
              <a:rPr lang="en-US" sz="2000" dirty="0"/>
              <a:t>Postdoc, LUMC, Leiden, Cochlear implants (2014)</a:t>
            </a:r>
          </a:p>
          <a:p>
            <a:endParaRPr lang="en-US" sz="2400" dirty="0"/>
          </a:p>
          <a:p>
            <a:r>
              <a:rPr lang="en-US" sz="2400" dirty="0"/>
              <a:t>Industry:</a:t>
            </a:r>
          </a:p>
          <a:p>
            <a:pPr lvl="1"/>
            <a:r>
              <a:rPr lang="en-US" sz="2000" dirty="0"/>
              <a:t>Philips Research, biomedical signal processing (2014-2016)</a:t>
            </a:r>
          </a:p>
          <a:p>
            <a:pPr lvl="1"/>
            <a:r>
              <a:rPr lang="en-US" sz="2000" dirty="0"/>
              <a:t>Toon, </a:t>
            </a:r>
            <a:r>
              <a:rPr lang="en-US" sz="2000" dirty="0" err="1"/>
              <a:t>IoT</a:t>
            </a:r>
            <a:r>
              <a:rPr lang="en-US" sz="2000" dirty="0"/>
              <a:t> data processing/analysis (2016-now)</a:t>
            </a:r>
          </a:p>
          <a:p>
            <a:pPr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2</a:t>
            </a:fld>
            <a:endParaRPr lang="en-GB" dirty="0"/>
          </a:p>
        </p:txBody>
      </p:sp>
      <p:pic>
        <p:nvPicPr>
          <p:cNvPr id="3074" name="Picture 2" descr="https://www.toon.eu/wp-content/themes/toon/assets/images/to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907" y="3795622"/>
            <a:ext cx="4145093" cy="283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849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Toon Electricity Monitoring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20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11076" y="2493034"/>
            <a:ext cx="2855343" cy="2872596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grpSp>
        <p:nvGrpSpPr>
          <p:cNvPr id="11" name="Group 10"/>
          <p:cNvGrpSpPr/>
          <p:nvPr/>
        </p:nvGrpSpPr>
        <p:grpSpPr>
          <a:xfrm rot="18972543">
            <a:off x="1700114" y="2927477"/>
            <a:ext cx="2006983" cy="2006983"/>
            <a:chOff x="4508615" y="2547918"/>
            <a:chExt cx="2006983" cy="2006983"/>
          </a:xfrm>
          <a:solidFill>
            <a:schemeClr val="bg2"/>
          </a:solidFill>
        </p:grpSpPr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4508615" y="2547918"/>
              <a:ext cx="2006983" cy="2006983"/>
            </a:xfrm>
            <a:prstGeom prst="ellipse">
              <a:avLst/>
            </a:prstGeom>
            <a:grpFill/>
            <a:ln w="50800" cap="rnd">
              <a:solidFill>
                <a:schemeClr val="bg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lnSpc>
                  <a:spcPct val="97000"/>
                </a:lnSpc>
                <a:spcBef>
                  <a:spcPts val="600"/>
                </a:spcBef>
              </a:pPr>
              <a:endParaRPr lang="en-US" sz="2000" dirty="0" err="1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92172" y="3364302"/>
              <a:ext cx="45719" cy="333757"/>
            </a:xfrm>
            <a:prstGeom prst="rect">
              <a:avLst/>
            </a:prstGeom>
            <a:grpFill/>
            <a:ln w="177800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lnSpc>
                  <a:spcPct val="97000"/>
                </a:lnSpc>
                <a:spcBef>
                  <a:spcPts val="600"/>
                </a:spcBef>
              </a:pPr>
              <a:endParaRPr lang="en-US" sz="2000" dirty="0" err="1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994820" y="3154404"/>
            <a:ext cx="805540" cy="80554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94820" y="3938454"/>
            <a:ext cx="704846" cy="385669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789250" y="3574275"/>
            <a:ext cx="1079759" cy="280663"/>
          </a:xfrm>
          <a:prstGeom prst="straightConnector1">
            <a:avLst/>
          </a:prstGeom>
          <a:ln w="4064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937356" y="3959944"/>
            <a:ext cx="931653" cy="171344"/>
          </a:xfrm>
          <a:prstGeom prst="straightConnector1">
            <a:avLst/>
          </a:prstGeom>
          <a:ln w="4064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046519" y="2883791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LED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934161" y="4374662"/>
            <a:ext cx="92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Sensor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147930" y="1784055"/>
            <a:ext cx="1981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Electricity meter 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topview</a:t>
            </a:r>
            <a:r>
              <a:rPr lang="en-US" dirty="0"/>
              <a:t>)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33187" y="2493034"/>
            <a:ext cx="4043206" cy="2748578"/>
          </a:xfrm>
          <a:prstGeom prst="rect">
            <a:avLst/>
          </a:prstGeom>
          <a:noFill/>
          <a:ln w="25400" cap="rnd">
            <a:solidFill>
              <a:schemeClr val="tx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58" name="Oval 57"/>
          <p:cNvSpPr/>
          <p:nvPr/>
        </p:nvSpPr>
        <p:spPr>
          <a:xfrm>
            <a:off x="7452853" y="5495899"/>
            <a:ext cx="176981" cy="157316"/>
          </a:xfrm>
          <a:prstGeom prst="ellipse">
            <a:avLst/>
          </a:prstGeom>
          <a:solidFill>
            <a:schemeClr val="tx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grpSp>
        <p:nvGrpSpPr>
          <p:cNvPr id="82" name="Group 81"/>
          <p:cNvGrpSpPr/>
          <p:nvPr/>
        </p:nvGrpSpPr>
        <p:grpSpPr>
          <a:xfrm>
            <a:off x="7433187" y="2792626"/>
            <a:ext cx="2021603" cy="1886466"/>
            <a:chOff x="6980903" y="2792626"/>
            <a:chExt cx="2021603" cy="1886466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6980903" y="4679092"/>
              <a:ext cx="196647" cy="0"/>
            </a:xfrm>
            <a:prstGeom prst="line">
              <a:avLst/>
            </a:prstGeom>
            <a:ln w="4064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7177550" y="2792627"/>
              <a:ext cx="104699" cy="1886465"/>
            </a:xfrm>
            <a:prstGeom prst="line">
              <a:avLst/>
            </a:prstGeom>
            <a:ln w="4064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282250" y="2792626"/>
              <a:ext cx="254675" cy="1"/>
            </a:xfrm>
            <a:prstGeom prst="line">
              <a:avLst/>
            </a:prstGeom>
            <a:ln w="4064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 flipV="1">
              <a:off x="7536926" y="2792626"/>
              <a:ext cx="107788" cy="1886466"/>
            </a:xfrm>
            <a:prstGeom prst="line">
              <a:avLst/>
            </a:prstGeom>
            <a:ln w="4064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7644715" y="4679092"/>
              <a:ext cx="1357791" cy="0"/>
            </a:xfrm>
            <a:prstGeom prst="line">
              <a:avLst/>
            </a:prstGeom>
            <a:ln w="4064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/>
          <p:cNvSpPr/>
          <p:nvPr/>
        </p:nvSpPr>
        <p:spPr>
          <a:xfrm rot="16200000">
            <a:off x="6306816" y="3778140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Reflected light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H="1" flipV="1">
            <a:off x="7157247" y="2620906"/>
            <a:ext cx="4951" cy="343440"/>
          </a:xfrm>
          <a:prstGeom prst="straightConnector1">
            <a:avLst/>
          </a:prstGeom>
          <a:ln w="4064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8970435" y="5597686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9723381" y="5782352"/>
            <a:ext cx="395220" cy="1711"/>
          </a:xfrm>
          <a:prstGeom prst="straightConnector1">
            <a:avLst/>
          </a:prstGeom>
          <a:ln w="4064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9454790" y="2789277"/>
            <a:ext cx="2021603" cy="1886466"/>
            <a:chOff x="6980903" y="2792626"/>
            <a:chExt cx="2021603" cy="1886466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6980903" y="4679092"/>
              <a:ext cx="196647" cy="0"/>
            </a:xfrm>
            <a:prstGeom prst="line">
              <a:avLst/>
            </a:prstGeom>
            <a:ln w="4064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7177550" y="2792627"/>
              <a:ext cx="104699" cy="1886465"/>
            </a:xfrm>
            <a:prstGeom prst="line">
              <a:avLst/>
            </a:prstGeom>
            <a:ln w="4064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7282250" y="2792626"/>
              <a:ext cx="254675" cy="1"/>
            </a:xfrm>
            <a:prstGeom prst="line">
              <a:avLst/>
            </a:prstGeom>
            <a:ln w="4064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 flipV="1">
              <a:off x="7536926" y="2792626"/>
              <a:ext cx="107788" cy="1886466"/>
            </a:xfrm>
            <a:prstGeom prst="line">
              <a:avLst/>
            </a:prstGeom>
            <a:ln w="4064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7644715" y="4679092"/>
              <a:ext cx="1357791" cy="0"/>
            </a:xfrm>
            <a:prstGeom prst="line">
              <a:avLst/>
            </a:prstGeom>
            <a:ln w="4064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Arrow: Right 88"/>
          <p:cNvSpPr/>
          <p:nvPr/>
        </p:nvSpPr>
        <p:spPr>
          <a:xfrm>
            <a:off x="6072445" y="4088452"/>
            <a:ext cx="698090" cy="85672"/>
          </a:xfrm>
          <a:prstGeom prst="rightArrow">
            <a:avLst/>
          </a:prstGeom>
          <a:ln w="177800" cap="rnd">
            <a:solidFill>
              <a:schemeClr val="accent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90" name="Left Brace 89"/>
          <p:cNvSpPr/>
          <p:nvPr/>
        </p:nvSpPr>
        <p:spPr>
          <a:xfrm rot="5400000">
            <a:off x="8611207" y="900185"/>
            <a:ext cx="268253" cy="2021604"/>
          </a:xfrm>
          <a:prstGeom prst="leftBrace">
            <a:avLst>
              <a:gd name="adj1" fmla="val 64881"/>
              <a:gd name="adj2" fmla="val 50000"/>
            </a:avLst>
          </a:prstGeom>
          <a:ln w="4064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7367399" y="1058344"/>
            <a:ext cx="2816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Pulse-interval measures </a:t>
            </a:r>
          </a:p>
          <a:p>
            <a:pPr algn="ctr"/>
            <a:r>
              <a:rPr lang="en-US" dirty="0"/>
              <a:t>electricity consumption</a:t>
            </a:r>
          </a:p>
        </p:txBody>
      </p:sp>
    </p:spTree>
    <p:extLst>
      <p:ext uri="{BB962C8B-B14F-4D97-AF65-F5344CB8AC3E}">
        <p14:creationId xmlns:p14="http://schemas.microsoft.com/office/powerpoint/2010/main" val="187948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0.32279 0.00347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21</a:t>
            </a:fld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Toon Electricity Monitoring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78" y="2478494"/>
            <a:ext cx="10972822" cy="3657607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19138" y="1512871"/>
            <a:ext cx="8949600" cy="3814831"/>
          </a:xfrm>
        </p:spPr>
        <p:txBody>
          <a:bodyPr/>
          <a:lstStyle/>
          <a:p>
            <a:r>
              <a:rPr lang="en-US" dirty="0"/>
              <a:t>What if you just turn off the LED?</a:t>
            </a:r>
          </a:p>
          <a:p>
            <a:pPr lvl="1"/>
            <a:r>
              <a:rPr lang="en-US" dirty="0"/>
              <a:t>Pulse not visible, few bits, quantization noise</a:t>
            </a:r>
          </a:p>
        </p:txBody>
      </p:sp>
    </p:spTree>
    <p:extLst>
      <p:ext uri="{BB962C8B-B14F-4D97-AF65-F5344CB8AC3E}">
        <p14:creationId xmlns:p14="http://schemas.microsoft.com/office/powerpoint/2010/main" val="2591698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Toon Electricity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have a look in the frequency domain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22</a:t>
            </a:fld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13" y="2708227"/>
            <a:ext cx="9485986" cy="31619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13" y="2708227"/>
            <a:ext cx="9485986" cy="31619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13" y="2708227"/>
            <a:ext cx="9485986" cy="3161995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419222" y="3472703"/>
            <a:ext cx="1620541" cy="1934984"/>
            <a:chOff x="1419222" y="3472703"/>
            <a:chExt cx="1620541" cy="1934984"/>
          </a:xfrm>
        </p:grpSpPr>
        <p:sp>
          <p:nvSpPr>
            <p:cNvPr id="15" name="Oval 14"/>
            <p:cNvSpPr/>
            <p:nvPr/>
          </p:nvSpPr>
          <p:spPr>
            <a:xfrm>
              <a:off x="1419222" y="3472703"/>
              <a:ext cx="1620541" cy="1934984"/>
            </a:xfrm>
            <a:prstGeom prst="ellipse">
              <a:avLst/>
            </a:prstGeom>
            <a:noFill/>
            <a:ln w="25400" cap="rnd">
              <a:solidFill>
                <a:srgbClr val="7030A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lnSpc>
                  <a:spcPct val="97000"/>
                </a:lnSpc>
                <a:spcBef>
                  <a:spcPts val="600"/>
                </a:spcBef>
              </a:pPr>
              <a:endParaRPr lang="en-US" sz="2000" dirty="0" err="1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122169" y="3796887"/>
              <a:ext cx="7633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Pulse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19686" y="4387090"/>
            <a:ext cx="10165977" cy="893365"/>
            <a:chOff x="1019686" y="4387090"/>
            <a:chExt cx="10165977" cy="893365"/>
          </a:xfrm>
        </p:grpSpPr>
        <p:sp>
          <p:nvSpPr>
            <p:cNvPr id="14" name="Oval 13"/>
            <p:cNvSpPr/>
            <p:nvPr/>
          </p:nvSpPr>
          <p:spPr>
            <a:xfrm>
              <a:off x="1019686" y="4440195"/>
              <a:ext cx="10165977" cy="840260"/>
            </a:xfrm>
            <a:prstGeom prst="ellipse">
              <a:avLst/>
            </a:prstGeom>
            <a:noFill/>
            <a:ln w="25400" cap="rnd">
              <a:solidFill>
                <a:srgbClr val="7030A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lnSpc>
                  <a:spcPct val="97000"/>
                </a:lnSpc>
                <a:spcBef>
                  <a:spcPts val="600"/>
                </a:spcBef>
              </a:pPr>
              <a:endParaRPr lang="en-US" sz="2000" dirty="0" err="1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62787" y="4387090"/>
              <a:ext cx="2207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Quantization noise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239083" y="2578583"/>
            <a:ext cx="1620541" cy="3103080"/>
            <a:chOff x="8239083" y="2578583"/>
            <a:chExt cx="1620541" cy="3103080"/>
          </a:xfrm>
        </p:grpSpPr>
        <p:sp>
          <p:nvSpPr>
            <p:cNvPr id="16" name="Oval 15"/>
            <p:cNvSpPr/>
            <p:nvPr/>
          </p:nvSpPr>
          <p:spPr>
            <a:xfrm>
              <a:off x="8239083" y="2578583"/>
              <a:ext cx="1620541" cy="3103080"/>
            </a:xfrm>
            <a:prstGeom prst="ellipse">
              <a:avLst/>
            </a:prstGeom>
            <a:noFill/>
            <a:ln w="25400" cap="rnd">
              <a:solidFill>
                <a:srgbClr val="7030A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algn="ctr">
                <a:lnSpc>
                  <a:spcPct val="97000"/>
                </a:lnSpc>
                <a:spcBef>
                  <a:spcPts val="600"/>
                </a:spcBef>
              </a:pPr>
              <a:endParaRPr lang="en-US" sz="2000" dirty="0" err="1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471310" y="2881137"/>
              <a:ext cx="115608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Ambient </a:t>
              </a:r>
              <a:br>
                <a:rPr lang="en-US" dirty="0"/>
              </a:br>
              <a:r>
                <a:rPr lang="en-US" dirty="0"/>
                <a:t>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387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Toon Electricity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1866832"/>
            <a:ext cx="11052732" cy="3814831"/>
          </a:xfrm>
        </p:spPr>
        <p:txBody>
          <a:bodyPr/>
          <a:lstStyle/>
          <a:p>
            <a:r>
              <a:rPr lang="en-US" dirty="0"/>
              <a:t>And back to the time domain!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23</a:t>
            </a:fld>
            <a:endParaRPr lang="en-GB" dirty="0"/>
          </a:p>
        </p:txBody>
      </p:sp>
      <p:pic>
        <p:nvPicPr>
          <p:cNvPr id="3074" name="Picture 2" descr="Image result for hans kl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0" y="-15132"/>
            <a:ext cx="3333750" cy="2266950"/>
          </a:xfrm>
          <a:prstGeom prst="rect">
            <a:avLst/>
          </a:prstGeom>
          <a:noFill/>
          <a:effectLst>
            <a:softEdge rad="558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9" y="2301604"/>
            <a:ext cx="10972822" cy="36576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9" y="2301604"/>
            <a:ext cx="10972822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8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conclude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Polynomial filtering:</a:t>
            </a:r>
          </a:p>
          <a:p>
            <a:pPr lvl="1"/>
            <a:r>
              <a:rPr lang="en-US" dirty="0"/>
              <a:t>Is an LTI-system which act as a low-pass filter</a:t>
            </a:r>
          </a:p>
          <a:p>
            <a:pPr lvl="1"/>
            <a:r>
              <a:rPr lang="en-US" dirty="0"/>
              <a:t>Fourier analysis helps tuning free parameters</a:t>
            </a:r>
          </a:p>
          <a:p>
            <a:pPr lvl="1"/>
            <a:endParaRPr lang="en-US" dirty="0"/>
          </a:p>
          <a:p>
            <a:r>
              <a:rPr lang="en-US" dirty="0"/>
              <a:t>Main goal hopefully achieved:</a:t>
            </a:r>
          </a:p>
          <a:p>
            <a:pPr lvl="1"/>
            <a:r>
              <a:rPr lang="en-US" dirty="0"/>
              <a:t>Get acquainted with Fourier analysis</a:t>
            </a:r>
          </a:p>
          <a:p>
            <a:pPr lvl="1"/>
            <a:r>
              <a:rPr lang="en-US" dirty="0"/>
              <a:t>(NOT how to optimally remove noise)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24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044437" y="78464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https://github.com/chtaal/pydata2017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782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dsholder til tekst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Cees Taal</a:t>
            </a: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8" name="Pladsholder til tekst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Pladsholder til tekst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F28D-BB9D-44DB-A4EA-5E9771262A3B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204650" y="252098"/>
            <a:ext cx="41215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We’re recruiting for a Data Scientist / Machine Learning Engineer!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7764005" y="4325716"/>
            <a:ext cx="41215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Like math, signal processing, dirty hand? M.Sc. Thesis projects available!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7044437" y="78464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https://github.com/chtaal/pydata2017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00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have to confess…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PyData</a:t>
            </a:r>
            <a:r>
              <a:rPr lang="en-GB" dirty="0"/>
              <a:t>, Amsterdam,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3</a:t>
            </a:fld>
            <a:endParaRPr lang="en-GB" dirty="0"/>
          </a:p>
        </p:txBody>
      </p:sp>
      <p:pic>
        <p:nvPicPr>
          <p:cNvPr id="2050" name="Picture 2" descr="Image result for game of thrones atone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28" y="1716656"/>
            <a:ext cx="6977710" cy="392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77220" y="1716656"/>
            <a:ext cx="4291595" cy="3490112"/>
          </a:xfrm>
        </p:spPr>
        <p:txBody>
          <a:bodyPr/>
          <a:lstStyle/>
          <a:p>
            <a:r>
              <a:rPr lang="en-US" sz="2400" dirty="0"/>
              <a:t>8 years of </a:t>
            </a:r>
            <a:r>
              <a:rPr lang="en-US" sz="2400" dirty="0" err="1"/>
              <a:t>Matlab</a:t>
            </a:r>
            <a:endParaRPr lang="en-US" sz="2400" dirty="0"/>
          </a:p>
          <a:p>
            <a:pPr lvl="1"/>
            <a:r>
              <a:rPr lang="en-US" sz="1900" dirty="0"/>
              <a:t>Pretty standard in signal proc.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Python since last year</a:t>
            </a:r>
          </a:p>
          <a:p>
            <a:pPr lvl="1"/>
            <a:r>
              <a:rPr lang="en-US" sz="1900" dirty="0"/>
              <a:t>Best decision ever :)</a:t>
            </a:r>
          </a:p>
          <a:p>
            <a:pPr lvl="1"/>
            <a:r>
              <a:rPr lang="en-US" sz="1900" dirty="0" err="1"/>
              <a:t>Pycharm</a:t>
            </a:r>
            <a:r>
              <a:rPr lang="en-US" sz="1900" dirty="0"/>
              <a:t> IDE</a:t>
            </a:r>
          </a:p>
          <a:p>
            <a:pPr lvl="1"/>
            <a:endParaRPr lang="en-US" sz="1900" dirty="0"/>
          </a:p>
          <a:p>
            <a:r>
              <a:rPr lang="en-US" sz="2400" dirty="0" err="1"/>
              <a:t>Matlab</a:t>
            </a:r>
            <a:r>
              <a:rPr lang="en-US" sz="2400" dirty="0" err="1">
                <a:sym typeface="Wingdings" panose="05000000000000000000" pitchFamily="2" charset="2"/>
              </a:rPr>
              <a:t>Python</a:t>
            </a:r>
            <a:r>
              <a:rPr lang="en-US" sz="2400" dirty="0"/>
              <a:t>? Just ask me!</a:t>
            </a:r>
          </a:p>
          <a:p>
            <a:pPr lvl="1"/>
            <a:endParaRPr lang="en-US" sz="1900" dirty="0"/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741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PyData</a:t>
            </a:r>
            <a:r>
              <a:rPr lang="en-GB" dirty="0"/>
              <a:t>, Amsterdam,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4</a:t>
            </a:fld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6174436" y="4252432"/>
            <a:ext cx="6017564" cy="1781437"/>
          </a:xfrm>
        </p:spPr>
        <p:txBody>
          <a:bodyPr/>
          <a:lstStyle/>
          <a:p>
            <a:r>
              <a:rPr lang="en-US" sz="2000" dirty="0"/>
              <a:t>A signal processing perspective?</a:t>
            </a:r>
          </a:p>
          <a:p>
            <a:pPr lvl="1"/>
            <a:r>
              <a:rPr lang="en-US" sz="1800" dirty="0" err="1"/>
              <a:t>Savitzy-Golay</a:t>
            </a:r>
            <a:r>
              <a:rPr lang="en-US" sz="1800" dirty="0"/>
              <a:t> filtering</a:t>
            </a:r>
          </a:p>
          <a:p>
            <a:pPr lvl="1"/>
            <a:r>
              <a:rPr lang="en-US" sz="1800" b="1" dirty="0"/>
              <a:t>Frequency domain interpretation</a:t>
            </a:r>
            <a:endParaRPr lang="en-US" sz="2000" dirty="0"/>
          </a:p>
          <a:p>
            <a:pPr lvl="1"/>
            <a:r>
              <a:rPr lang="en-US" sz="1800" dirty="0"/>
              <a:t>Not today’s topic: Optimal noise removal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986" y="1129356"/>
            <a:ext cx="4622922" cy="277375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986" y="1129356"/>
            <a:ext cx="4622922" cy="2773754"/>
          </a:xfrm>
          <a:prstGeom prst="rect">
            <a:avLst/>
          </a:prstGeom>
        </p:spPr>
      </p:pic>
      <p:sp>
        <p:nvSpPr>
          <p:cNvPr id="7" name="Oval 6"/>
          <p:cNvSpPr>
            <a:spLocks noChangeAspect="1"/>
          </p:cNvSpPr>
          <p:nvPr/>
        </p:nvSpPr>
        <p:spPr>
          <a:xfrm>
            <a:off x="991126" y="4211184"/>
            <a:ext cx="1790093" cy="1790093"/>
          </a:xfrm>
          <a:prstGeom prst="ellipse">
            <a:avLst/>
          </a:prstGeom>
          <a:solidFill>
            <a:schemeClr val="accent1">
              <a:alpha val="63000"/>
            </a:schemeClr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0" rtlCol="0" anchor="t" anchorCtr="0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r>
              <a:rPr lang="en-US" sz="1200" dirty="0"/>
              <a:t>Electrical Engineering</a:t>
            </a: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2622596" y="4211184"/>
            <a:ext cx="1790093" cy="1790093"/>
          </a:xfrm>
          <a:prstGeom prst="ellipse">
            <a:avLst/>
          </a:prstGeom>
          <a:solidFill>
            <a:schemeClr val="accent1">
              <a:alpha val="63000"/>
            </a:schemeClr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72000" rtlCol="0" anchor="t" anchorCtr="0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r>
              <a:rPr lang="en-US" sz="1200" dirty="0"/>
              <a:t>Computer Science</a:t>
            </a:r>
          </a:p>
        </p:txBody>
      </p:sp>
      <p:sp>
        <p:nvSpPr>
          <p:cNvPr id="9" name="Oval 8"/>
          <p:cNvSpPr/>
          <p:nvPr/>
        </p:nvSpPr>
        <p:spPr>
          <a:xfrm>
            <a:off x="1763004" y="4835642"/>
            <a:ext cx="1152443" cy="541175"/>
          </a:xfrm>
          <a:prstGeom prst="ellipse">
            <a:avLst/>
          </a:prstGeom>
          <a:solidFill>
            <a:srgbClr val="00B0F0">
              <a:alpha val="50000"/>
            </a:srgbClr>
          </a:solidFill>
          <a:ln w="17780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r>
              <a:rPr lang="en-US" sz="1050" dirty="0"/>
              <a:t>Signal Processing</a:t>
            </a:r>
          </a:p>
        </p:txBody>
      </p:sp>
      <p:sp>
        <p:nvSpPr>
          <p:cNvPr id="24" name="Content Placeholder 12"/>
          <p:cNvSpPr txBox="1">
            <a:spLocks/>
          </p:cNvSpPr>
          <p:nvPr/>
        </p:nvSpPr>
        <p:spPr>
          <a:xfrm>
            <a:off x="674566" y="1972728"/>
            <a:ext cx="6017564" cy="10869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7000"/>
              </a:lnSpc>
              <a:spcBef>
                <a:spcPts val="0"/>
              </a:spcBef>
              <a:spcAft>
                <a:spcPts val="600"/>
              </a:spcAft>
              <a:buFont typeface="Open Sans" panose="020B0606030504020204" pitchFamily="34" charset="0"/>
              <a:buChar char="​"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-30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 Black" panose="020B0A040201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Remove noise from your data</a:t>
            </a:r>
          </a:p>
          <a:p>
            <a:pPr lvl="1"/>
            <a:r>
              <a:rPr lang="en-US" sz="1800" dirty="0"/>
              <a:t>With polynomial fitting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2230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7" grpId="0" animBg="1"/>
      <p:bldP spid="11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94" y="1174456"/>
            <a:ext cx="6363610" cy="50908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94" y="1174456"/>
            <a:ext cx="6363610" cy="50908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94" y="1174456"/>
            <a:ext cx="6363610" cy="50908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94" y="1174456"/>
            <a:ext cx="6363610" cy="5090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fitting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PyData</a:t>
            </a:r>
            <a:r>
              <a:rPr lang="en-GB" dirty="0"/>
              <a:t>, Amsterdam,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Pladsholder til indhold 4"/>
          <p:cNvSpPr txBox="1">
            <a:spLocks/>
          </p:cNvSpPr>
          <p:nvPr/>
        </p:nvSpPr>
        <p:spPr>
          <a:xfrm>
            <a:off x="707024" y="1896473"/>
            <a:ext cx="5268105" cy="462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7000"/>
              </a:lnSpc>
              <a:spcBef>
                <a:spcPts val="0"/>
              </a:spcBef>
              <a:spcAft>
                <a:spcPts val="600"/>
              </a:spcAft>
              <a:buFont typeface="Open Sans" panose="020B0606030504020204" pitchFamily="34" charset="0"/>
              <a:buChar char="​"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-30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 Black" panose="020B0A040201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Given a set of data points:</a:t>
            </a:r>
          </a:p>
          <a:p>
            <a:pPr lvl="1"/>
            <a:r>
              <a:rPr lang="da-DK" sz="3000" dirty="0"/>
              <a:t> </a:t>
            </a:r>
          </a:p>
          <a:p>
            <a:pPr>
              <a:buNone/>
            </a:pPr>
            <a:endParaRPr lang="da-DK" dirty="0"/>
          </a:p>
          <a:p>
            <a:r>
              <a:rPr lang="da-DK" dirty="0"/>
              <a:t>Polynomial fit:</a:t>
            </a:r>
          </a:p>
          <a:p>
            <a:pPr lvl="1"/>
            <a:r>
              <a:rPr lang="da-DK" sz="3000" dirty="0"/>
              <a:t> </a:t>
            </a:r>
          </a:p>
          <a:p>
            <a:pPr lvl="1" indent="0">
              <a:buNone/>
            </a:pPr>
            <a:r>
              <a:rPr lang="da-DK" sz="3000" dirty="0"/>
              <a:t> </a:t>
            </a:r>
          </a:p>
          <a:p>
            <a:pPr lvl="1" indent="0">
              <a:buNone/>
            </a:pPr>
            <a:endParaRPr lang="da-DK" sz="3000" dirty="0"/>
          </a:p>
          <a:p>
            <a:pPr lvl="1" indent="0">
              <a:buNone/>
            </a:pPr>
            <a:r>
              <a:rPr lang="da-DK" sz="3000" dirty="0"/>
              <a:t> </a:t>
            </a:r>
          </a:p>
          <a:p>
            <a:endParaRPr lang="da-DK" dirty="0"/>
          </a:p>
          <a:p>
            <a:pPr lvl="1"/>
            <a:endParaRPr lang="da-DK" sz="3000" dirty="0"/>
          </a:p>
          <a:p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158" y="2695102"/>
            <a:ext cx="598219" cy="259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159" y="4099601"/>
            <a:ext cx="3579624" cy="87431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074411" y="528125"/>
            <a:ext cx="3906839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np.polyfit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 y,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=m)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np.polyval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(p, x)</a:t>
            </a:r>
          </a:p>
        </p:txBody>
      </p:sp>
    </p:spTree>
    <p:extLst>
      <p:ext uri="{BB962C8B-B14F-4D97-AF65-F5344CB8AC3E}">
        <p14:creationId xmlns:p14="http://schemas.microsoft.com/office/powerpoint/2010/main" val="319072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fitting - smoothing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7" r="6063"/>
          <a:stretch/>
        </p:blipFill>
        <p:spPr>
          <a:xfrm>
            <a:off x="6136304" y="1549105"/>
            <a:ext cx="6055696" cy="45527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6</a:t>
            </a:fld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19138" y="1866832"/>
            <a:ext cx="8949600" cy="38148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7000"/>
              </a:lnSpc>
              <a:spcBef>
                <a:spcPts val="0"/>
              </a:spcBef>
              <a:spcAft>
                <a:spcPts val="600"/>
              </a:spcAft>
              <a:buFont typeface="Open Sans" panose="020B0606030504020204" pitchFamily="34" charset="0"/>
              <a:buChar char="​"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-30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 Black" panose="020B0A040201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real world we have noise:</a:t>
            </a:r>
          </a:p>
          <a:p>
            <a:pPr lvl="1"/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fit to estimate clean data:</a:t>
            </a:r>
          </a:p>
          <a:p>
            <a:pPr lvl="1"/>
            <a:r>
              <a:rPr lang="en-US" dirty="0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68" y="2492413"/>
            <a:ext cx="1537930" cy="3996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68" y="4621398"/>
            <a:ext cx="2182165" cy="39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65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2" r="5510"/>
          <a:stretch/>
        </p:blipFill>
        <p:spPr>
          <a:xfrm>
            <a:off x="5995125" y="1631401"/>
            <a:ext cx="6196875" cy="44684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fitting - windowing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566" y="1631401"/>
            <a:ext cx="5864257" cy="4355331"/>
          </a:xfrm>
        </p:spPr>
        <p:txBody>
          <a:bodyPr/>
          <a:lstStyle/>
          <a:p>
            <a:r>
              <a:rPr lang="en-US" sz="2400" dirty="0"/>
              <a:t>Difficult to fit long time-varying signals:</a:t>
            </a:r>
          </a:p>
          <a:p>
            <a:pPr lvl="1"/>
            <a:r>
              <a:rPr lang="en-US" sz="2000" dirty="0"/>
              <a:t>Need high polynomial degree</a:t>
            </a:r>
          </a:p>
          <a:p>
            <a:pPr lvl="1"/>
            <a:r>
              <a:rPr lang="en-US" sz="2000" dirty="0"/>
              <a:t>Numerical errors</a:t>
            </a:r>
          </a:p>
          <a:p>
            <a:pPr>
              <a:buNone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Alternative approach:</a:t>
            </a:r>
          </a:p>
          <a:p>
            <a:pPr lvl="1"/>
            <a:r>
              <a:rPr lang="en-US" sz="2000" dirty="0"/>
              <a:t>Fit in short-time windows</a:t>
            </a:r>
          </a:p>
          <a:p>
            <a:pPr lvl="1"/>
            <a:r>
              <a:rPr lang="en-US" sz="2000" dirty="0"/>
              <a:t>Better fit with low degree 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PyData, Amsterdam, 2017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7</a:t>
            </a:fld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9093562" y="2006126"/>
            <a:ext cx="2141671" cy="1304454"/>
          </a:xfrm>
          <a:prstGeom prst="ellipse">
            <a:avLst/>
          </a:prstGeom>
          <a:noFill/>
          <a:ln w="25400" cap="rnd">
            <a:solidFill>
              <a:schemeClr val="accent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9" name="Oval 8"/>
          <p:cNvSpPr/>
          <p:nvPr/>
        </p:nvSpPr>
        <p:spPr>
          <a:xfrm>
            <a:off x="7669387" y="2482541"/>
            <a:ext cx="1206297" cy="1028409"/>
          </a:xfrm>
          <a:prstGeom prst="ellipse">
            <a:avLst/>
          </a:prstGeom>
          <a:noFill/>
          <a:ln w="25400" cap="rnd">
            <a:solidFill>
              <a:schemeClr val="accent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>
              <a:lnSpc>
                <a:spcPct val="97000"/>
              </a:lnSpc>
              <a:spcBef>
                <a:spcPts val="600"/>
              </a:spcBef>
            </a:pPr>
            <a:endParaRPr lang="en-US" sz="2000" dirty="0" err="1"/>
          </a:p>
        </p:txBody>
      </p:sp>
      <p:sp>
        <p:nvSpPr>
          <p:cNvPr id="10" name="Rectangle 9"/>
          <p:cNvSpPr/>
          <p:nvPr/>
        </p:nvSpPr>
        <p:spPr>
          <a:xfrm>
            <a:off x="8545021" y="1416102"/>
            <a:ext cx="1818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(10</a:t>
            </a:r>
            <a:r>
              <a:rPr lang="en-US" baseline="30000" dirty="0"/>
              <a:t>th</a:t>
            </a:r>
            <a:r>
              <a:rPr lang="en-US" dirty="0"/>
              <a:t> degree fit)</a:t>
            </a:r>
          </a:p>
        </p:txBody>
      </p:sp>
    </p:spTree>
    <p:extLst>
      <p:ext uri="{BB962C8B-B14F-4D97-AF65-F5344CB8AC3E}">
        <p14:creationId xmlns:p14="http://schemas.microsoft.com/office/powerpoint/2010/main" val="2673241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PyData</a:t>
            </a:r>
            <a:r>
              <a:rPr lang="en-GB" dirty="0"/>
              <a:t>, Amsterdam,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8</a:t>
            </a:fld>
            <a:endParaRPr lang="en-GB" dirty="0"/>
          </a:p>
        </p:txBody>
      </p:sp>
      <p:pic>
        <p:nvPicPr>
          <p:cNvPr id="7" name="Content Placeholder 2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240" y="1073420"/>
            <a:ext cx="8308937" cy="498536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240" y="1073420"/>
            <a:ext cx="8308937" cy="49853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240" y="1073420"/>
            <a:ext cx="8308937" cy="49853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240" y="1073420"/>
            <a:ext cx="8308937" cy="49853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240" y="1073420"/>
            <a:ext cx="8308937" cy="49853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240" y="1073420"/>
            <a:ext cx="8308937" cy="49853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240" y="1073420"/>
            <a:ext cx="8308937" cy="498536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4566" y="640251"/>
            <a:ext cx="9043200" cy="1226580"/>
          </a:xfrm>
        </p:spPr>
        <p:txBody>
          <a:bodyPr/>
          <a:lstStyle/>
          <a:p>
            <a:r>
              <a:rPr lang="en-US" dirty="0"/>
              <a:t>Polynomial fitting - windowing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088988" y="2053417"/>
            <a:ext cx="4166559" cy="31750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7000"/>
              </a:lnSpc>
              <a:spcBef>
                <a:spcPts val="0"/>
              </a:spcBef>
              <a:spcAft>
                <a:spcPts val="600"/>
              </a:spcAft>
              <a:buFont typeface="Open Sans" panose="020B0606030504020204" pitchFamily="34" charset="0"/>
              <a:buChar char="​"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-30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 Black" panose="020B0A040201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4000" indent="-19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Procedure:</a:t>
            </a:r>
          </a:p>
          <a:p>
            <a:pPr lvl="1"/>
            <a:r>
              <a:rPr lang="en-US" sz="2000" dirty="0"/>
              <a:t>Extract short-time window</a:t>
            </a:r>
          </a:p>
          <a:p>
            <a:pPr lvl="1"/>
            <a:r>
              <a:rPr lang="en-US" sz="2000" dirty="0"/>
              <a:t>Fit polynomial to window</a:t>
            </a:r>
          </a:p>
          <a:p>
            <a:pPr lvl="1"/>
            <a:r>
              <a:rPr lang="en-US" sz="2000" dirty="0"/>
              <a:t>Evaluate polynomial</a:t>
            </a:r>
          </a:p>
          <a:p>
            <a:pPr lvl="2"/>
            <a:r>
              <a:rPr lang="en-US" sz="1500" dirty="0"/>
              <a:t>e.g. at center of the window</a:t>
            </a:r>
          </a:p>
          <a:p>
            <a:pPr lvl="1"/>
            <a:r>
              <a:rPr lang="en-US" sz="2000" dirty="0"/>
              <a:t>Repeat for shifted window</a:t>
            </a:r>
          </a:p>
          <a:p>
            <a:pPr lvl="1"/>
            <a:endParaRPr lang="en-US" sz="2000" dirty="0"/>
          </a:p>
          <a:p>
            <a:pPr>
              <a:buFont typeface="Open Sans" panose="020B060603050402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7554151" y="5228464"/>
            <a:ext cx="4435124" cy="27699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y_fit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polyfit_window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(y,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window_length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058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055"/>
            <a:ext cx="8669547" cy="5201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fitting - windowing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2F42-4F65-4026-A026-AB227D956D10}" type="datetime3">
              <a:rPr lang="en-GB" smtClean="0"/>
              <a:t>7 April,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PyData</a:t>
            </a:r>
            <a:r>
              <a:rPr lang="en-GB" dirty="0"/>
              <a:t>, Amsterdam,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t>9</a:t>
            </a:fld>
            <a:endParaRPr lang="en-GB" dirty="0"/>
          </a:p>
        </p:txBody>
      </p:sp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8226143" y="2453440"/>
            <a:ext cx="3706213" cy="2008958"/>
          </a:xfrm>
        </p:spPr>
        <p:txBody>
          <a:bodyPr/>
          <a:lstStyle/>
          <a:p>
            <a:r>
              <a:rPr lang="en-US" sz="2400" dirty="0"/>
              <a:t>Example:</a:t>
            </a:r>
          </a:p>
          <a:p>
            <a:pPr lvl="1"/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 degree polynomial</a:t>
            </a:r>
          </a:p>
          <a:p>
            <a:pPr lvl="1"/>
            <a:r>
              <a:rPr lang="en-US" sz="2000" dirty="0"/>
              <a:t>100s window</a:t>
            </a:r>
          </a:p>
          <a:p>
            <a:pPr lvl="1"/>
            <a:r>
              <a:rPr lang="en-US" sz="2000" dirty="0"/>
              <a:t>Polynomial evaluated at 50s </a:t>
            </a:r>
          </a:p>
        </p:txBody>
      </p:sp>
    </p:spTree>
    <p:extLst>
      <p:ext uri="{BB962C8B-B14F-4D97-AF65-F5344CB8AC3E}">
        <p14:creationId xmlns:p14="http://schemas.microsoft.com/office/powerpoint/2010/main" val="18685562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0.24"/>
  <p:tag name="ORIGINALWIDTH" val="185.2269"/>
  <p:tag name="OUTPUTDPI" val="1200"/>
  <p:tag name="LATEXADDIN" val="\documentclass{article}&#10;\usepackage{amsmath}&#10;\pagestyle{empty}&#10;\begin{document}&#10;&#10;&#10;$x, y$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.24638"/>
  <p:tag name="ORIGINALWIDTH" val="83.23961"/>
  <p:tag name="OUTPUTDPI" val="1200"/>
  <p:tag name="LATEXADDIN" val="\documentclass{article}&#10;\usepackage{amsmath}&#10;\pagestyle{empty}&#10;\begin{document}&#10;$=$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266.2167"/>
  <p:tag name="OUTPUTDPI" val="1200"/>
  <p:tag name="LATEXADDIN" val="\documentclass{article}&#10;\usepackage{amsmath}&#10;\pagestyle{empty}&#10;\begin{document}&#10;$\mathcal{T} \left\{ \cdot \right\}$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97.9753"/>
  <p:tag name="OUTPUTDPI" val="1200"/>
  <p:tag name="LATEXADDIN" val="\documentclass{article}&#10;\usepackage{amsmath}&#10;\pagestyle{empty}&#10;\begin{document}&#10;$x[n]$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92.7259"/>
  <p:tag name="OUTPUTDPI" val="1200"/>
  <p:tag name="LATEXADDIN" val="\documentclass{article}&#10;\usepackage{amsmath}&#10;\pagestyle{empty}&#10;\begin{document}&#10;$y[n]$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6.7042"/>
  <p:tag name="ORIGINALWIDTH" val="1622.047"/>
  <p:tag name="OUTPUTDPI" val="1200"/>
  <p:tag name="LATEXADDIN" val="\documentclass{article}&#10;\usepackage{amsmath}&#10;\pagestyle{empty}&#10;\begin{document}&#10;&#10;&#10;$$(x*h)[n] = \sum_{k=-\infty}^{k=\infty}x[n]h[k-n]$$&#10;&#10;\end{document}"/>
  <p:tag name="IGUANATEXSIZE" val="20"/>
  <p:tag name="IGUANATEXCURSOR" val="121"/>
  <p:tag name="TRANSPARENCY" val="True"/>
  <p:tag name="FILENAME" val=""/>
  <p:tag name="INPUTTYPE" val="0"/>
  <p:tag name="LATEXENGINEID" val="0"/>
  <p:tag name="TEMPFOLDER" val="c:\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94.9756"/>
  <p:tag name="OUTPUTDPI" val="1200"/>
  <p:tag name="LATEXADDIN" val="\documentclass{article}&#10;\usepackage{amsmath}&#10;\pagestyle{empty}&#10;\begin{document}&#10;$h[n]$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266.2167"/>
  <p:tag name="OUTPUTDPI" val="1200"/>
  <p:tag name="LATEXADDIN" val="\documentclass{article}&#10;\usepackage{amsmath}&#10;\pagestyle{empty}&#10;\begin{document}&#10;$\mathcal{T} \left\{ \cdot \right\}$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c:\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1321.335"/>
  <p:tag name="OUTPUTDPI" val="1200"/>
  <p:tag name="LATEXADDIN" val="\documentclass{article}&#10;\usepackage{amsmath}&#10;\pagestyle{empty}&#10;\begin{document}&#10;&#10;&#10;$\mathcal{F}  \left\{ x \ast h \right\} = \mathcal{F}\left\{ x \right\} \mathcal{F}\left\{ h \right\} $&#10;&#10;\end{document}"/>
  <p:tag name="IGUANATEXSIZE" val="20"/>
  <p:tag name="IGUANATEXCURSOR" val="122"/>
  <p:tag name="TRANSPARENCY" val="True"/>
  <p:tag name="FILENAME" val=""/>
  <p:tag name="INPUTTYPE" val="0"/>
  <p:tag name="LATEXENGINEID" val="0"/>
  <p:tag name="TEMPFOLDER" val="c:\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497.1879"/>
  <p:tag name="OUTPUTDPI" val="1200"/>
  <p:tag name="LATEXADDIN" val="\documentclass{article}&#10;\usepackage{amsmath}&#10;\pagestyle{empty}&#10;\begin{document}&#10;&#10;&#10;$\mathcal{F}  \left\{ x \ast h \right\}$&#10;&#10;\end{document}"/>
  <p:tag name="IGUANATEXSIZE" val="20"/>
  <p:tag name="IGUANATEXCURSOR" val="121"/>
  <p:tag name="TRANSPARENCY" val="True"/>
  <p:tag name="FILENAME" val=""/>
  <p:tag name="INPUTTYPE" val="0"/>
  <p:tag name="LATEXENGINEID" val="0"/>
  <p:tag name="TEMPFOLDER" val="c:\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08.9613"/>
  <p:tag name="OUTPUTDPI" val="1200"/>
  <p:tag name="LATEXADDIN" val="\documentclass{article}&#10;\usepackage{amsmath}&#10;\pagestyle{empty}&#10;\begin{document}&#10;&#10;&#10;$\mathcal{F}  \left\{ h \right\}$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108.361"/>
  <p:tag name="OUTPUTDPI" val="1200"/>
  <p:tag name="LATEXADDIN" val="\documentclass{article}&#10;\usepackage{amsmath}&#10;\pagestyle{empty}&#10;\begin{document}&#10;&#10;&#10;$f\left(x\right) = \sum\limits_{k=0}^{m}p_k x^k \approx y$&#10;&#10;\end{document}"/>
  <p:tag name="IGUANATEXSIZE" val="20"/>
  <p:tag name="IGUANATEXCURSOR" val="121"/>
  <p:tag name="TRANSPARENCY" val="True"/>
  <p:tag name="FILENAME" val=""/>
  <p:tag name="INPUTTYPE" val="0"/>
  <p:tag name="LATEXENGINEID" val="0"/>
  <p:tag name="TEMPFOLDER" val="c:\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08.2115"/>
  <p:tag name="OUTPUTDPI" val="1200"/>
  <p:tag name="LATEXADDIN" val="\documentclass{article}&#10;\usepackage{amsmath}&#10;\pagestyle{empty}&#10;\begin{document}&#10;&#10;&#10;$\mathcal{F}  \left\{ x \right\}$&#10;&#10;\end{document}"/>
  <p:tag name="IGUANATEXSIZE" val="20"/>
  <p:tag name="IGUANATEXCURSOR" val="106"/>
  <p:tag name="TRANSPARENCY" val="True"/>
  <p:tag name="FILENAME" val=""/>
  <p:tag name="INPUTTYPE" val="0"/>
  <p:tag name="LATEXENGINEID" val="0"/>
  <p:tag name="TEMPFOLDER" val="c:\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254.2182"/>
  <p:tag name="OUTPUTDPI" val="1200"/>
  <p:tag name="LATEXADDIN" val="\documentclass{article}&#10;\usepackage{amsmath}&#10;\pagestyle{empty}&#10;\begin{document}&#10;&#10;&#10;$x \ast h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61.49228"/>
  <p:tag name="OUTPUTDPI" val="1200"/>
  <p:tag name="LATEXADDIN" val="\documentclass{article}&#10;\usepackage{amsmath}&#10;\pagestyle{empty}&#10;\begin{document}&#10;&#10;&#10;$h$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62.99213"/>
  <p:tag name="OUTPUTDPI" val="1200"/>
  <p:tag name="LATEXADDIN" val="\documentclass{article}&#10;\usepackage{amsmath}&#10;\pagestyle{empty}&#10;\begin{document}&#10;&#10;&#10;$x$&#10;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c:\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0.7162"/>
  <p:tag name="ORIGINALWIDTH" val="1108.361"/>
  <p:tag name="OUTPUTDPI" val="1200"/>
  <p:tag name="LATEXADDIN" val="\documentclass{article}&#10;\usepackage{amsmath}&#10;\pagestyle{empty}&#10;\begin{document}&#10;&#10;&#10;$f\left(x\right) = \sum\limits_{k=0}^{m}p_k x^k \approx y$&#10;&#10;\end{document}"/>
  <p:tag name="IGUANATEXSIZE" val="20"/>
  <p:tag name="IGUANATEXCURSOR" val="121"/>
  <p:tag name="TRANSPARENCY" val="True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476.1905"/>
  <p:tag name="OUTPUTDPI" val="1200"/>
  <p:tag name="LATEXADDIN" val="\documentclass{article}&#10;\usepackage{amsmath}&#10;\pagestyle{empty}&#10;\begin{document}&#10;&#10;&#10;$x, \left(y+\epsilon\right)$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675.6655"/>
  <p:tag name="OUTPUTDPI" val="1200"/>
  <p:tag name="LATEXADDIN" val="\documentclass{article}&#10;\usepackage{amsmath}&#10;\pagestyle{empty}&#10;\begin{document}&#10;&#10;&#10;$y \approx f\left(y+\epsilon\right)$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487.814"/>
  <p:tag name="OUTPUTDPI" val="1200"/>
  <p:tag name="LATEXADDIN" val="\documentclass{article}&#10;\usepackage{amsmath}&#10;\pagestyle{empty}&#10;\begin{document}&#10;&#10;&#10;$x = .2\cos \left(4 \pi t \right) + \cos\left(40 \pi t \right)$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08.2115"/>
  <p:tag name="OUTPUTDPI" val="1200"/>
  <p:tag name="LATEXADDIN" val="\documentclass{article}&#10;\usepackage{amsmath}&#10;\pagestyle{empty}&#10;\begin{document}&#10;&#10;&#10;$\mathcal{F}\left\{ x \right\}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1514.061"/>
  <p:tag name="OUTPUTDPI" val="1200"/>
  <p:tag name="LATEXADDIN" val="\documentclass{article}&#10;\usepackage{amsmath}&#10;\pagestyle{empty}&#10;\begin{document}&#10;$y[n - N] = \mathcal{T} \left\{ x[n - N]\right\}[n]$&#10;\end{document}"/>
  <p:tag name="IGUANATEXSIZE" val="20"/>
  <p:tag name="IGUANATEXCURSOR" val="130"/>
  <p:tag name="TRANSPARENCY" val="True"/>
  <p:tag name="FILENAME" val=""/>
  <p:tag name="INPUTTYPE" val="0"/>
  <p:tag name="LATEXENGINEID" val="0"/>
  <p:tag name="TEMPFOLDER" val="c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1082.865"/>
  <p:tag name="OUTPUTDPI" val="1200"/>
  <p:tag name="LATEXADDIN" val="\documentclass{article}&#10;\usepackage{amsmath}&#10;\pagestyle{empty}&#10;\begin{document}&#10;$\mathcal{T} \left\{ \alpha x_1[n] + \beta x_2[n] \right\}$&#10;\end{document}"/>
  <p:tag name="IGUANATEXSIZE" val="20"/>
  <p:tag name="IGUANATEXCURSOR" val="138"/>
  <p:tag name="TRANSPARENCY" val="True"/>
  <p:tag name="FILENAME" val=""/>
  <p:tag name="INPUTTYPE" val="0"/>
  <p:tag name="LATEXENGINEID" val="0"/>
  <p:tag name="TEMPFOLDER" val="c:\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1327.334"/>
  <p:tag name="OUTPUTDPI" val="1200"/>
  <p:tag name="LATEXADDIN" val="\documentclass{article}&#10;\usepackage{amsmath}&#10;\pagestyle{empty}&#10;\begin{document}&#10;$\alpha \mathcal{T} \left\{ x_1[n] \right\} + \beta \mathcal{T} \left\{ x_2[n] \right\}$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TOON 16-9">
  <a:themeElements>
    <a:clrScheme name="TOON">
      <a:dk1>
        <a:sysClr val="windowText" lastClr="000000"/>
      </a:dk1>
      <a:lt1>
        <a:sysClr val="window" lastClr="FFFFFF"/>
      </a:lt1>
      <a:dk2>
        <a:srgbClr val="565656"/>
      </a:dk2>
      <a:lt2>
        <a:srgbClr val="DCDCDC"/>
      </a:lt2>
      <a:accent1>
        <a:srgbClr val="E64F0A"/>
      </a:accent1>
      <a:accent2>
        <a:srgbClr val="000000"/>
      </a:accent2>
      <a:accent3>
        <a:srgbClr val="565656"/>
      </a:accent3>
      <a:accent4>
        <a:srgbClr val="A8A8A8"/>
      </a:accent4>
      <a:accent5>
        <a:srgbClr val="DCDCDC"/>
      </a:accent5>
      <a:accent6>
        <a:srgbClr val="F4F4F4"/>
      </a:accent6>
      <a:hlink>
        <a:srgbClr val="E64F0A"/>
      </a:hlink>
      <a:folHlink>
        <a:srgbClr val="565656"/>
      </a:folHlink>
    </a:clrScheme>
    <a:fontScheme name="TOON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77800" cap="rnd">
          <a:solidFill>
            <a:schemeClr val="accent1"/>
          </a:solidFill>
          <a:round/>
        </a:ln>
      </a:spPr>
      <a:bodyPr lIns="72000" tIns="72000" rIns="72000" bIns="72000" rtlCol="0" anchor="ctr"/>
      <a:lstStyle>
        <a:defPPr algn="ctr">
          <a:lnSpc>
            <a:spcPct val="97000"/>
          </a:lnSpc>
          <a:spcBef>
            <a:spcPts val="600"/>
          </a:spcBef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064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7000"/>
          </a:lnSpc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OON PowerPoint widescreen.potx" id="{7EEA69A5-72A8-4EA6-9735-457395620629}" vid="{AFE4D475-7183-4253-9F9B-1E56DAAA06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ajorFont>
      <a:minorFont>
        <a:latin typeface="Arial"/>
        <a:ea typeface=""/>
        <a:cs typeface=""/>
        <a:font script="Jpan" typeface="Arial"/>
        <a:font script="Hang" typeface="Arial"/>
        <a:font script="Hans" typeface="Arial"/>
        <a:font script="Hant" typeface="Arial"/>
        <a:font script="Arab" typeface="Arial"/>
        <a:font script="Hebr" typeface="Arial"/>
        <a:font script="Thai" typeface="Arial"/>
        <a:font script="Ethi" typeface="Arial"/>
        <a:font script="Beng" typeface="Arial"/>
        <a:font script="Gujr" typeface="Arial"/>
        <a:font script="Khmr" typeface="Arial"/>
        <a:font script="Knda" typeface="Arial"/>
        <a:font script="Guru" typeface="Arial"/>
        <a:font script="Cans" typeface="Arial"/>
        <a:font script="Cher" typeface="Arial"/>
        <a:font script="Yiii" typeface="Arial"/>
        <a:font script="Tibt" typeface="Arial"/>
        <a:font script="Thaa" typeface="Arial"/>
        <a:font script="Deva" typeface="Arial"/>
        <a:font script="Telu" typeface="Arial"/>
        <a:font script="Taml" typeface="Arial"/>
        <a:font script="Syrc" typeface="Arial"/>
        <a:font script="Orya" typeface="Arial"/>
        <a:font script="Mlym" typeface="Arial"/>
        <a:font script="Laoo" typeface="Arial"/>
        <a:font script="Sinh" typeface="Arial"/>
        <a:font script="Mong" typeface="Arial"/>
        <a:font script="Viet" typeface="Arial"/>
        <a:font script="Uigh" typeface="Arial"/>
        <a:font script="Geor"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TOON PowerPoint widescreen</Template>
  <TotalTime>1892</TotalTime>
  <Words>874</Words>
  <Application>Microsoft Office PowerPoint</Application>
  <PresentationFormat>Widescreen</PresentationFormat>
  <Paragraphs>249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Wingdings</vt:lpstr>
      <vt:lpstr>Calibri</vt:lpstr>
      <vt:lpstr>Courier New</vt:lpstr>
      <vt:lpstr>Lucida</vt:lpstr>
      <vt:lpstr>Open Sans</vt:lpstr>
      <vt:lpstr>Arial</vt:lpstr>
      <vt:lpstr>Open Sans Light</vt:lpstr>
      <vt:lpstr>Arial Black</vt:lpstr>
      <vt:lpstr>Open Sans Semibold</vt:lpstr>
      <vt:lpstr>TOON 16-9</vt:lpstr>
      <vt:lpstr>Smoothing your data with polynomial fitting: a signal processing perspective </vt:lpstr>
      <vt:lpstr>About me (Cees Taal)</vt:lpstr>
      <vt:lpstr>I have to confess…</vt:lpstr>
      <vt:lpstr>Motivation</vt:lpstr>
      <vt:lpstr>Polynomial fitting</vt:lpstr>
      <vt:lpstr>Polynomial fitting - smoothing</vt:lpstr>
      <vt:lpstr>Polynomial fitting - windowing</vt:lpstr>
      <vt:lpstr>Polynomial fitting - windowing</vt:lpstr>
      <vt:lpstr>Polynomial fitting - windowing</vt:lpstr>
      <vt:lpstr>Polynomial fitting - windowing</vt:lpstr>
      <vt:lpstr>A Signal Processing Perspective</vt:lpstr>
      <vt:lpstr>Fourier transform</vt:lpstr>
      <vt:lpstr>Linear Time Invariance</vt:lpstr>
      <vt:lpstr>Linear Time Invariance</vt:lpstr>
      <vt:lpstr>Linear Time Invariance</vt:lpstr>
      <vt:lpstr>Convolution Theorem</vt:lpstr>
      <vt:lpstr>SG-Filter Frequency Response</vt:lpstr>
      <vt:lpstr>SG-Filter Frequency Response</vt:lpstr>
      <vt:lpstr>Back to the real world</vt:lpstr>
      <vt:lpstr>Toon Electricity Monitoring</vt:lpstr>
      <vt:lpstr>Toon Electricity Monitoring</vt:lpstr>
      <vt:lpstr>Toon Electricity Monitoring</vt:lpstr>
      <vt:lpstr>Toon Electricity Monitoring</vt:lpstr>
      <vt:lpstr>To conclude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Smoothing your data with polynomial fitting: a signal processing perspective </dc:title>
  <dc:creator>Cees Taal</dc:creator>
  <cp:lastModifiedBy>Cees Taal</cp:lastModifiedBy>
  <cp:revision>104</cp:revision>
  <dcterms:created xsi:type="dcterms:W3CDTF">2017-03-31T08:43:18Z</dcterms:created>
  <dcterms:modified xsi:type="dcterms:W3CDTF">2017-04-07T08:52:55Z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</Properties>
</file>